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notesMasterIdLst>
    <p:notesMasterId r:id="rId18"/>
  </p:notesMasterIdLst>
  <p:handoutMasterIdLst>
    <p:handoutMasterId r:id="rId19"/>
  </p:handoutMasterIdLst>
  <p:sldIdLst>
    <p:sldId id="401" r:id="rId5"/>
    <p:sldId id="407" r:id="rId6"/>
    <p:sldId id="258" r:id="rId7"/>
    <p:sldId id="434" r:id="rId8"/>
    <p:sldId id="259" r:id="rId9"/>
    <p:sldId id="428" r:id="rId10"/>
    <p:sldId id="429" r:id="rId11"/>
    <p:sldId id="430" r:id="rId12"/>
    <p:sldId id="431" r:id="rId13"/>
    <p:sldId id="432" r:id="rId14"/>
    <p:sldId id="433" r:id="rId15"/>
    <p:sldId id="424" r:id="rId16"/>
    <p:sldId id="38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5" userDrawn="1">
          <p15:clr>
            <a:srgbClr val="A4A3A4"/>
          </p15:clr>
        </p15:guide>
        <p15:guide id="2" orient="horz" pos="628" userDrawn="1">
          <p15:clr>
            <a:srgbClr val="A4A3A4"/>
          </p15:clr>
        </p15:guide>
        <p15:guide id="3" orient="horz" pos="1272" userDrawn="1">
          <p15:clr>
            <a:srgbClr val="A4A3A4"/>
          </p15:clr>
        </p15:guide>
        <p15:guide id="4" pos="7301" userDrawn="1">
          <p15:clr>
            <a:srgbClr val="A4A3A4"/>
          </p15:clr>
        </p15:guide>
        <p15:guide id="5" pos="779" userDrawn="1">
          <p15:clr>
            <a:srgbClr val="A4A3A4"/>
          </p15:clr>
        </p15:guide>
        <p15:guide id="6" pos="39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Loynd" initials="K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8"/>
    <a:srgbClr val="535353"/>
    <a:srgbClr val="FC3606"/>
    <a:srgbClr val="1BD8D3"/>
    <a:srgbClr val="FE5000"/>
    <a:srgbClr val="212721"/>
    <a:srgbClr val="444444"/>
    <a:srgbClr val="191C18"/>
    <a:srgbClr val="B2B2B2"/>
    <a:srgbClr val="FECA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2" autoAdjust="0"/>
    <p:restoredTop sz="95082" autoAdjust="0"/>
  </p:normalViewPr>
  <p:slideViewPr>
    <p:cSldViewPr snapToGrid="0" snapToObjects="1" showGuides="1">
      <p:cViewPr varScale="1">
        <p:scale>
          <a:sx n="71" d="100"/>
          <a:sy n="71" d="100"/>
        </p:scale>
        <p:origin x="54" y="54"/>
      </p:cViewPr>
      <p:guideLst>
        <p:guide orient="horz" pos="4115"/>
        <p:guide orient="horz" pos="628"/>
        <p:guide orient="horz" pos="1272"/>
        <p:guide pos="7301"/>
        <p:guide pos="779"/>
        <p:guide pos="393"/>
      </p:guideLst>
    </p:cSldViewPr>
  </p:slideViewPr>
  <p:outlineViewPr>
    <p:cViewPr>
      <p:scale>
        <a:sx n="33" d="100"/>
        <a:sy n="33" d="100"/>
      </p:scale>
      <p:origin x="0" y="-71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4" d="100"/>
          <a:sy n="94" d="100"/>
        </p:scale>
        <p:origin x="3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A5277E-2478-4106-AE4A-B774A66A9ABB}" type="datetimeFigureOut">
              <a:rPr lang="en-US" smtClean="0"/>
              <a:t>11/27/2018</a:t>
            </a:fld>
            <a:endParaRPr lang="de-DE"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EA51C7-5373-4660-AB3F-BFF22DCC1820}" type="slidenum">
              <a:rPr lang="en-US" smtClean="0"/>
              <a:t>‹#›</a:t>
            </a:fld>
            <a:endParaRPr lang="de-DE" dirty="0"/>
          </a:p>
        </p:txBody>
      </p:sp>
    </p:spTree>
    <p:extLst>
      <p:ext uri="{BB962C8B-B14F-4D97-AF65-F5344CB8AC3E}">
        <p14:creationId xmlns:p14="http://schemas.microsoft.com/office/powerpoint/2010/main" val="192621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0D783F-4218-4FCC-97DF-35AB6F9F8FC4}" type="datetimeFigureOut">
              <a:rPr lang="en-US" smtClean="0"/>
              <a:t>11/27/2018</a:t>
            </a:fld>
            <a:endParaRPr lang="de-DE"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1A249B-E95E-4E9A-8CF7-79F17CBC5B11}" type="slidenum">
              <a:rPr lang="en-US" smtClean="0"/>
              <a:t>‹#›</a:t>
            </a:fld>
            <a:endParaRPr lang="de-DE" dirty="0"/>
          </a:p>
        </p:txBody>
      </p:sp>
    </p:spTree>
    <p:extLst>
      <p:ext uri="{BB962C8B-B14F-4D97-AF65-F5344CB8AC3E}">
        <p14:creationId xmlns:p14="http://schemas.microsoft.com/office/powerpoint/2010/main" val="59375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2</a:t>
            </a:fld>
            <a:endParaRPr lang="en-US" dirty="0"/>
          </a:p>
        </p:txBody>
      </p:sp>
    </p:spTree>
    <p:extLst>
      <p:ext uri="{BB962C8B-B14F-4D97-AF65-F5344CB8AC3E}">
        <p14:creationId xmlns:p14="http://schemas.microsoft.com/office/powerpoint/2010/main" val="272651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D1A249B-E95E-4E9A-8CF7-79F17CBC5B11}" type="slidenum">
              <a:rPr lang="en-US" smtClean="0"/>
              <a:t>12</a:t>
            </a:fld>
            <a:endParaRPr lang="en-US" dirty="0"/>
          </a:p>
        </p:txBody>
      </p:sp>
    </p:spTree>
    <p:extLst>
      <p:ext uri="{BB962C8B-B14F-4D97-AF65-F5344CB8AC3E}">
        <p14:creationId xmlns:p14="http://schemas.microsoft.com/office/powerpoint/2010/main" val="344182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A249B-E95E-4E9A-8CF7-79F17CBC5B11}" type="slidenum">
              <a:rPr lang="en-US" smtClean="0"/>
              <a:t>13</a:t>
            </a:fld>
            <a:endParaRPr lang="en-US" dirty="0"/>
          </a:p>
        </p:txBody>
      </p:sp>
    </p:spTree>
    <p:extLst>
      <p:ext uri="{BB962C8B-B14F-4D97-AF65-F5344CB8AC3E}">
        <p14:creationId xmlns:p14="http://schemas.microsoft.com/office/powerpoint/2010/main" val="129916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3</a:t>
            </a:fld>
            <a:endParaRPr lang="en-US" dirty="0"/>
          </a:p>
        </p:txBody>
      </p:sp>
    </p:spTree>
    <p:extLst>
      <p:ext uri="{BB962C8B-B14F-4D97-AF65-F5344CB8AC3E}">
        <p14:creationId xmlns:p14="http://schemas.microsoft.com/office/powerpoint/2010/main" val="122021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5</a:t>
            </a:fld>
            <a:endParaRPr lang="en-US" dirty="0"/>
          </a:p>
        </p:txBody>
      </p:sp>
    </p:spTree>
    <p:extLst>
      <p:ext uri="{BB962C8B-B14F-4D97-AF65-F5344CB8AC3E}">
        <p14:creationId xmlns:p14="http://schemas.microsoft.com/office/powerpoint/2010/main" val="241986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6</a:t>
            </a:fld>
            <a:endParaRPr lang="en-US" dirty="0"/>
          </a:p>
        </p:txBody>
      </p:sp>
    </p:spTree>
    <p:extLst>
      <p:ext uri="{BB962C8B-B14F-4D97-AF65-F5344CB8AC3E}">
        <p14:creationId xmlns:p14="http://schemas.microsoft.com/office/powerpoint/2010/main" val="319689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7</a:t>
            </a:fld>
            <a:endParaRPr lang="en-US" dirty="0"/>
          </a:p>
        </p:txBody>
      </p:sp>
    </p:spTree>
    <p:extLst>
      <p:ext uri="{BB962C8B-B14F-4D97-AF65-F5344CB8AC3E}">
        <p14:creationId xmlns:p14="http://schemas.microsoft.com/office/powerpoint/2010/main" val="254909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8</a:t>
            </a:fld>
            <a:endParaRPr lang="en-US" dirty="0"/>
          </a:p>
        </p:txBody>
      </p:sp>
    </p:spTree>
    <p:extLst>
      <p:ext uri="{BB962C8B-B14F-4D97-AF65-F5344CB8AC3E}">
        <p14:creationId xmlns:p14="http://schemas.microsoft.com/office/powerpoint/2010/main" val="269608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9</a:t>
            </a:fld>
            <a:endParaRPr lang="en-US" dirty="0"/>
          </a:p>
        </p:txBody>
      </p:sp>
    </p:spTree>
    <p:extLst>
      <p:ext uri="{BB962C8B-B14F-4D97-AF65-F5344CB8AC3E}">
        <p14:creationId xmlns:p14="http://schemas.microsoft.com/office/powerpoint/2010/main" val="2207132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10</a:t>
            </a:fld>
            <a:endParaRPr lang="en-US" dirty="0"/>
          </a:p>
        </p:txBody>
      </p:sp>
    </p:spTree>
    <p:extLst>
      <p:ext uri="{BB962C8B-B14F-4D97-AF65-F5344CB8AC3E}">
        <p14:creationId xmlns:p14="http://schemas.microsoft.com/office/powerpoint/2010/main" val="250740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D1A249B-E95E-4E9A-8CF7-79F17CBC5B11}" type="slidenum">
              <a:rPr lang="en-US" smtClean="0"/>
              <a:t>11</a:t>
            </a:fld>
            <a:endParaRPr lang="en-US" dirty="0"/>
          </a:p>
        </p:txBody>
      </p:sp>
    </p:spTree>
    <p:extLst>
      <p:ext uri="{BB962C8B-B14F-4D97-AF65-F5344CB8AC3E}">
        <p14:creationId xmlns:p14="http://schemas.microsoft.com/office/powerpoint/2010/main" val="758576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Placeholder 15"/>
          <p:cNvSpPr>
            <a:spLocks noGrp="1"/>
          </p:cNvSpPr>
          <p:nvPr>
            <p:ph type="body" sz="quarter" idx="10" hasCustomPrompt="1"/>
          </p:nvPr>
        </p:nvSpPr>
        <p:spPr>
          <a:xfrm>
            <a:off x="0" y="4756593"/>
            <a:ext cx="12192000" cy="968352"/>
          </a:xfrm>
          <a:prstGeom prst="rect">
            <a:avLst/>
          </a:prstGeom>
        </p:spPr>
        <p:txBody>
          <a:bodyPr anchor="t">
            <a:noAutofit/>
          </a:bodyPr>
          <a:lstStyle>
            <a:lvl1pPr marL="0" indent="0" algn="ctr">
              <a:buNone/>
              <a:defRPr sz="2400" baseline="0">
                <a:solidFill>
                  <a:schemeClr val="bg2"/>
                </a:solidFill>
                <a:latin typeface="Arial" charset="0"/>
                <a:ea typeface="Arial" charset="0"/>
                <a:cs typeface="Arial" charset="0"/>
              </a:defRPr>
            </a:lvl1pPr>
          </a:lstStyle>
          <a:p>
            <a:pPr lvl="0"/>
            <a:r>
              <a:rPr lang="en-US" dirty="0"/>
              <a:t>Presenter &amp; Date</a:t>
            </a:r>
          </a:p>
        </p:txBody>
      </p:sp>
      <p:sp>
        <p:nvSpPr>
          <p:cNvPr id="9" name="Text Placeholder 13"/>
          <p:cNvSpPr>
            <a:spLocks noGrp="1"/>
          </p:cNvSpPr>
          <p:nvPr>
            <p:ph type="body" sz="quarter" idx="11" hasCustomPrompt="1"/>
          </p:nvPr>
        </p:nvSpPr>
        <p:spPr>
          <a:xfrm>
            <a:off x="0" y="4054232"/>
            <a:ext cx="12192000" cy="560388"/>
          </a:xfrm>
          <a:prstGeom prst="rect">
            <a:avLst/>
          </a:prstGeom>
        </p:spPr>
        <p:txBody>
          <a:bodyPr anchor="ctr" anchorCtr="0">
            <a:noAutofit/>
          </a:bodyPr>
          <a:lstStyle>
            <a:lvl1pPr marL="0" indent="0" algn="ctr">
              <a:buNone/>
              <a:defRPr sz="3600" b="1" baseline="0">
                <a:solidFill>
                  <a:schemeClr val="accent3"/>
                </a:solidFill>
                <a:latin typeface="Arial" charset="0"/>
                <a:ea typeface="Arial" charset="0"/>
                <a:cs typeface="Arial" charset="0"/>
              </a:defRPr>
            </a:lvl1pPr>
            <a:lvl2pPr>
              <a:defRPr>
                <a:solidFill>
                  <a:schemeClr val="bg1"/>
                </a:solidFill>
                <a:latin typeface="HelveticaNeueLT Std Thin" panose="020B0403020202020204" pitchFamily="34" charset="0"/>
              </a:defRPr>
            </a:lvl2pPr>
            <a:lvl3pPr>
              <a:defRPr>
                <a:solidFill>
                  <a:schemeClr val="bg1"/>
                </a:solidFill>
                <a:latin typeface="HelveticaNeueLT Std Thin" panose="020B0403020202020204" pitchFamily="34" charset="0"/>
              </a:defRPr>
            </a:lvl3pPr>
            <a:lvl4pPr>
              <a:defRPr>
                <a:solidFill>
                  <a:schemeClr val="bg1"/>
                </a:solidFill>
                <a:latin typeface="HelveticaNeueLT Std Thin" panose="020B0403020202020204" pitchFamily="34" charset="0"/>
              </a:defRPr>
            </a:lvl4pPr>
            <a:lvl5pPr>
              <a:defRPr>
                <a:solidFill>
                  <a:schemeClr val="bg1"/>
                </a:solidFill>
                <a:latin typeface="HelveticaNeueLT Std Thin" panose="020B0403020202020204" pitchFamily="34" charset="0"/>
              </a:defRPr>
            </a:lvl5pPr>
          </a:lstStyle>
          <a:p>
            <a:pPr lvl="0"/>
            <a:r>
              <a:rPr lang="en-US" dirty="0"/>
              <a:t>Presentation Title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880" y="1672666"/>
            <a:ext cx="1920240" cy="192024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130" y="6211475"/>
            <a:ext cx="1457739" cy="334065"/>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One Column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Slide Title</a:t>
            </a:r>
          </a:p>
        </p:txBody>
      </p:sp>
      <p:sp>
        <p:nvSpPr>
          <p:cNvPr id="10" name="Text Placeholder 9"/>
          <p:cNvSpPr>
            <a:spLocks noGrp="1"/>
          </p:cNvSpPr>
          <p:nvPr>
            <p:ph type="body" sz="quarter" idx="10"/>
          </p:nvPr>
        </p:nvSpPr>
        <p:spPr>
          <a:xfrm>
            <a:off x="681116" y="1370914"/>
            <a:ext cx="10902538"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14100" y="6210300"/>
            <a:ext cx="914400" cy="914400"/>
          </a:xfrm>
          <a:prstGeom prst="rect">
            <a:avLst/>
          </a:prstGeom>
        </p:spPr>
        <p:txBody>
          <a:bodyPr vert="horz" wrap="none" lIns="91440" tIns="45720" rIns="91440" bIns="45720" rtlCol="0" anchor="t">
            <a:normAutofit/>
          </a:bodyPr>
          <a:lstStyle/>
          <a:p>
            <a:endParaRPr lang="en-US" dirty="0">
              <a:solidFill>
                <a:srgbClr val="535353"/>
              </a:solidFill>
            </a:endParaRPr>
          </a:p>
        </p:txBody>
      </p:sp>
    </p:spTree>
    <p:extLst>
      <p:ext uri="{BB962C8B-B14F-4D97-AF65-F5344CB8AC3E}">
        <p14:creationId xmlns:p14="http://schemas.microsoft.com/office/powerpoint/2010/main" val="310512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One Column Layout with Text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142" y="493919"/>
            <a:ext cx="10953258" cy="537399"/>
          </a:xfrm>
        </p:spPr>
        <p:txBody>
          <a:bodyPr/>
          <a:lstStyle>
            <a:lvl1pPr>
              <a:defRPr sz="3200" baseline="0">
                <a:solidFill>
                  <a:schemeClr val="bg2"/>
                </a:solidFill>
                <a:latin typeface="Arial" charset="0"/>
                <a:ea typeface="Arial" charset="0"/>
                <a:cs typeface="Arial" charset="0"/>
              </a:defRPr>
            </a:lvl1pPr>
          </a:lstStyle>
          <a:p>
            <a:r>
              <a:rPr lang="en-US" dirty="0"/>
              <a:t>Slide Title</a:t>
            </a:r>
          </a:p>
        </p:txBody>
      </p:sp>
      <p:sp>
        <p:nvSpPr>
          <p:cNvPr id="10" name="Text Placeholder 9"/>
          <p:cNvSpPr>
            <a:spLocks noGrp="1"/>
          </p:cNvSpPr>
          <p:nvPr>
            <p:ph type="body" sz="quarter" idx="10"/>
          </p:nvPr>
        </p:nvSpPr>
        <p:spPr>
          <a:xfrm>
            <a:off x="681116" y="1370915"/>
            <a:ext cx="10902538" cy="2941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1"/>
          </p:nvPr>
        </p:nvSpPr>
        <p:spPr>
          <a:xfrm>
            <a:off x="681116" y="4460789"/>
            <a:ext cx="10902538" cy="1408670"/>
          </a:xfrm>
        </p:spPr>
        <p:txBody>
          <a:bodyPr/>
          <a:lstStyle>
            <a:lvl1pPr marL="0" indent="0" algn="ctr">
              <a:buNone/>
              <a:defRPr>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86454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142" y="493919"/>
            <a:ext cx="10953258" cy="537399"/>
          </a:xfrm>
        </p:spPr>
        <p:txBody>
          <a:bodyPr/>
          <a:lstStyle>
            <a:lvl1pPr>
              <a:defRPr sz="3200">
                <a:solidFill>
                  <a:schemeClr val="bg2"/>
                </a:solidFill>
              </a:defRPr>
            </a:lvl1pPr>
          </a:lstStyle>
          <a:p>
            <a:r>
              <a:rPr lang="en-US" dirty="0"/>
              <a:t>Slide Title</a:t>
            </a:r>
          </a:p>
        </p:txBody>
      </p:sp>
      <p:sp>
        <p:nvSpPr>
          <p:cNvPr id="15" name="Text Placeholder 9"/>
          <p:cNvSpPr>
            <a:spLocks noGrp="1"/>
          </p:cNvSpPr>
          <p:nvPr>
            <p:ph type="body" sz="quarter" idx="10"/>
          </p:nvPr>
        </p:nvSpPr>
        <p:spPr>
          <a:xfrm>
            <a:off x="641360" y="1370914"/>
            <a:ext cx="5386052"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9"/>
          <p:cNvSpPr>
            <a:spLocks noGrp="1"/>
          </p:cNvSpPr>
          <p:nvPr>
            <p:ph type="body" sz="quarter" idx="11"/>
          </p:nvPr>
        </p:nvSpPr>
        <p:spPr>
          <a:xfrm>
            <a:off x="6156592" y="1370913"/>
            <a:ext cx="5386052"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54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creen Sho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141" y="493919"/>
            <a:ext cx="10953259" cy="537399"/>
          </a:xfrm>
        </p:spPr>
        <p:txBody>
          <a:bodyPr/>
          <a:lstStyle>
            <a:lvl1pPr>
              <a:defRPr sz="3200">
                <a:solidFill>
                  <a:schemeClr val="bg2"/>
                </a:solidFill>
              </a:defRPr>
            </a:lvl1pPr>
          </a:lstStyle>
          <a:p>
            <a:r>
              <a:rPr lang="en-US" dirty="0"/>
              <a:t>Slide Title</a:t>
            </a:r>
          </a:p>
        </p:txBody>
      </p:sp>
      <p:sp>
        <p:nvSpPr>
          <p:cNvPr id="3" name="Rectangle 2"/>
          <p:cNvSpPr/>
          <p:nvPr userDrawn="1"/>
        </p:nvSpPr>
        <p:spPr>
          <a:xfrm>
            <a:off x="0" y="2206807"/>
            <a:ext cx="12192000" cy="2846231"/>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l">
              <a:buFont typeface="Arial" charset="0"/>
              <a:buNone/>
            </a:pPr>
            <a:endParaRPr lang="en-US" dirty="0"/>
          </a:p>
        </p:txBody>
      </p:sp>
      <p:sp>
        <p:nvSpPr>
          <p:cNvPr id="5" name="Text Placeholder 13"/>
          <p:cNvSpPr>
            <a:spLocks noGrp="1"/>
          </p:cNvSpPr>
          <p:nvPr>
            <p:ph type="body" sz="quarter" idx="11" hasCustomPrompt="1"/>
          </p:nvPr>
        </p:nvSpPr>
        <p:spPr>
          <a:xfrm>
            <a:off x="629141" y="2300176"/>
            <a:ext cx="4221155" cy="2659491"/>
          </a:xfrm>
          <a:prstGeom prst="rect">
            <a:avLst/>
          </a:prstGeom>
        </p:spPr>
        <p:txBody>
          <a:bodyPr anchor="ctr" anchorCtr="0">
            <a:normAutofit/>
          </a:bodyPr>
          <a:lstStyle>
            <a:lvl1pPr marL="0" indent="0" algn="r">
              <a:buFont typeface="Arial" charset="0"/>
              <a:buNone/>
              <a:defRPr sz="2400" baseline="0">
                <a:solidFill>
                  <a:schemeClr val="tx1"/>
                </a:solidFill>
                <a:latin typeface="Arial" charset="0"/>
                <a:ea typeface="Arial" charset="0"/>
                <a:cs typeface="Arial" charset="0"/>
              </a:defRPr>
            </a:lvl1pPr>
            <a:lvl2pPr>
              <a:defRPr>
                <a:solidFill>
                  <a:schemeClr val="bg1"/>
                </a:solidFill>
                <a:latin typeface="HelveticaNeueLT Std Thin" panose="020B0403020202020204" pitchFamily="34" charset="0"/>
              </a:defRPr>
            </a:lvl2pPr>
            <a:lvl3pPr>
              <a:defRPr>
                <a:solidFill>
                  <a:schemeClr val="bg1"/>
                </a:solidFill>
                <a:latin typeface="HelveticaNeueLT Std Thin" panose="020B0403020202020204" pitchFamily="34" charset="0"/>
              </a:defRPr>
            </a:lvl3pPr>
            <a:lvl4pPr>
              <a:defRPr>
                <a:solidFill>
                  <a:schemeClr val="bg1"/>
                </a:solidFill>
                <a:latin typeface="HelveticaNeueLT Std Thin" panose="020B0403020202020204" pitchFamily="34" charset="0"/>
              </a:defRPr>
            </a:lvl4pPr>
            <a:lvl5pPr>
              <a:defRPr>
                <a:solidFill>
                  <a:schemeClr val="bg1"/>
                </a:solidFill>
                <a:latin typeface="HelveticaNeueLT Std Thin" panose="020B0403020202020204" pitchFamily="34" charset="0"/>
              </a:defRPr>
            </a:lvl5pPr>
          </a:lstStyle>
          <a:p>
            <a:pPr lvl="0"/>
            <a:r>
              <a:rPr lang="en-US" dirty="0"/>
              <a:t>Screen Shot Caption Here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 Slate">
    <p:bg>
      <p:bgRef idx="1001">
        <a:schemeClr val="bg2"/>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0" y="2932227"/>
            <a:ext cx="12192000" cy="995298"/>
          </a:xfrm>
          <a:prstGeom prst="rect">
            <a:avLst/>
          </a:prstGeom>
        </p:spPr>
        <p:txBody>
          <a:bodyPr vert="horz" lIns="91440" tIns="45720" rIns="91440" bIns="45720" rtlCol="0" anchor="ctr">
            <a:normAutofit/>
          </a:bodyPr>
          <a:lstStyle>
            <a:lvl1pPr algn="ctr">
              <a:defRPr sz="3600" b="0">
                <a:solidFill>
                  <a:schemeClr val="tx1"/>
                </a:solidFill>
                <a:latin typeface="Arial" charset="0"/>
                <a:ea typeface="Arial" charset="0"/>
                <a:cs typeface="Arial" charset="0"/>
              </a:defRPr>
            </a:lvl1pPr>
          </a:lstStyle>
          <a:p>
            <a:r>
              <a:rPr lang="en-US" dirty="0"/>
              <a:t>Section Break</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4566" y="6382910"/>
            <a:ext cx="407724" cy="15969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7649" y="6382910"/>
            <a:ext cx="792480" cy="182880"/>
          </a:xfrm>
          <a:prstGeom prst="rect">
            <a:avLst/>
          </a:prstGeom>
        </p:spPr>
      </p:pic>
      <p:sp>
        <p:nvSpPr>
          <p:cNvPr id="9" name="Slide Number Placeholder 2"/>
          <p:cNvSpPr txBox="1">
            <a:spLocks/>
          </p:cNvSpPr>
          <p:nvPr userDrawn="1"/>
        </p:nvSpPr>
        <p:spPr>
          <a:xfrm>
            <a:off x="5775771" y="6296406"/>
            <a:ext cx="629322" cy="305058"/>
          </a:xfrm>
          <a:prstGeom prst="rect">
            <a:avLst/>
          </a:prstGeom>
        </p:spPr>
        <p:txBody>
          <a:bodyPr anchor="b"/>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E01F67A-B1E9-D342-8F3F-933A9BA203CF}" type="slidenum">
              <a:rPr lang="en-US" sz="1200" smtClean="0">
                <a:solidFill>
                  <a:schemeClr val="tx1"/>
                </a:solidFill>
                <a:latin typeface="Arial" charset="0"/>
                <a:ea typeface="Arial" charset="0"/>
                <a:cs typeface="Arial" charset="0"/>
              </a:rPr>
              <a:pPr algn="ctr"/>
              <a:t>‹#›</a:t>
            </a:fld>
            <a:endParaRPr lang="de-DE" sz="12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091550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bg>
      <p:bgPr>
        <a:solidFill>
          <a:schemeClr val="accent3"/>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0" y="2932227"/>
            <a:ext cx="12192000" cy="995298"/>
          </a:xfrm>
          <a:prstGeom prst="rect">
            <a:avLst/>
          </a:prstGeom>
        </p:spPr>
        <p:txBody>
          <a:bodyPr vert="horz" lIns="91440" tIns="45720" rIns="91440" bIns="45720" rtlCol="0" anchor="ctr">
            <a:normAutofit/>
          </a:bodyPr>
          <a:lstStyle>
            <a:lvl1pPr algn="ctr">
              <a:defRPr sz="3600" b="0">
                <a:solidFill>
                  <a:schemeClr val="tx1"/>
                </a:solidFill>
                <a:latin typeface="Arial" charset="0"/>
                <a:ea typeface="Arial" charset="0"/>
                <a:cs typeface="Arial" charset="0"/>
              </a:defRPr>
            </a:lvl1pPr>
          </a:lstStyle>
          <a:p>
            <a:r>
              <a:rPr lang="en-US" dirty="0"/>
              <a:t>Section Break</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4566" y="6382910"/>
            <a:ext cx="407724" cy="15969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7649" y="6382910"/>
            <a:ext cx="792480" cy="182880"/>
          </a:xfrm>
          <a:prstGeom prst="rect">
            <a:avLst/>
          </a:prstGeom>
        </p:spPr>
      </p:pic>
      <p:sp>
        <p:nvSpPr>
          <p:cNvPr id="9" name="Slide Number Placeholder 2"/>
          <p:cNvSpPr txBox="1">
            <a:spLocks/>
          </p:cNvSpPr>
          <p:nvPr userDrawn="1"/>
        </p:nvSpPr>
        <p:spPr>
          <a:xfrm>
            <a:off x="5775771" y="6296406"/>
            <a:ext cx="629322" cy="305058"/>
          </a:xfrm>
          <a:prstGeom prst="rect">
            <a:avLst/>
          </a:prstGeom>
        </p:spPr>
        <p:txBody>
          <a:bodyPr anchor="b"/>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E01F67A-B1E9-D342-8F3F-933A9BA203CF}" type="slidenum">
              <a:rPr lang="en-US" sz="1200" smtClean="0">
                <a:solidFill>
                  <a:schemeClr val="tx1"/>
                </a:solidFill>
                <a:latin typeface="Arial" charset="0"/>
                <a:ea typeface="Arial" charset="0"/>
                <a:cs typeface="Arial" charset="0"/>
              </a:rPr>
              <a:pPr algn="ctr"/>
              <a:t>‹#›</a:t>
            </a:fld>
            <a:endParaRPr lang="de-DE" sz="1200" dirty="0">
              <a:solidFill>
                <a:schemeClr val="tx1"/>
              </a:solidFill>
              <a:latin typeface="Arial" charset="0"/>
              <a:ea typeface="Arial" charset="0"/>
              <a:cs typeface="Arial" charset="0"/>
            </a:endParaRPr>
          </a:p>
        </p:txBody>
      </p:sp>
    </p:spTree>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tx1"/>
        </a:solid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1" hasCustomPrompt="1"/>
          </p:nvPr>
        </p:nvSpPr>
        <p:spPr>
          <a:xfrm>
            <a:off x="0" y="4067484"/>
            <a:ext cx="12192000" cy="1727632"/>
          </a:xfrm>
          <a:prstGeom prst="rect">
            <a:avLst/>
          </a:prstGeom>
        </p:spPr>
        <p:txBody>
          <a:bodyPr anchor="t" anchorCtr="0">
            <a:noAutofit/>
          </a:bodyPr>
          <a:lstStyle>
            <a:lvl1pPr marL="0" indent="0" algn="ctr">
              <a:buNone/>
              <a:defRPr sz="3600" b="1" baseline="0">
                <a:solidFill>
                  <a:schemeClr val="accent3"/>
                </a:solidFill>
                <a:latin typeface="Arial" charset="0"/>
                <a:ea typeface="Arial" charset="0"/>
                <a:cs typeface="Arial" charset="0"/>
              </a:defRPr>
            </a:lvl1pPr>
            <a:lvl2pPr>
              <a:defRPr>
                <a:solidFill>
                  <a:schemeClr val="bg1"/>
                </a:solidFill>
                <a:latin typeface="HelveticaNeueLT Std Thin" panose="020B0403020202020204" pitchFamily="34" charset="0"/>
              </a:defRPr>
            </a:lvl2pPr>
            <a:lvl3pPr>
              <a:defRPr>
                <a:solidFill>
                  <a:schemeClr val="bg1"/>
                </a:solidFill>
                <a:latin typeface="HelveticaNeueLT Std Thin" panose="020B0403020202020204" pitchFamily="34" charset="0"/>
              </a:defRPr>
            </a:lvl3pPr>
            <a:lvl4pPr>
              <a:defRPr>
                <a:solidFill>
                  <a:schemeClr val="bg1"/>
                </a:solidFill>
                <a:latin typeface="HelveticaNeueLT Std Thin" panose="020B0403020202020204" pitchFamily="34" charset="0"/>
              </a:defRPr>
            </a:lvl4pPr>
            <a:lvl5pPr>
              <a:defRPr>
                <a:solidFill>
                  <a:schemeClr val="bg1"/>
                </a:solidFill>
                <a:latin typeface="HelveticaNeueLT Std Thin" panose="020B0403020202020204" pitchFamily="34" charset="0"/>
              </a:defRPr>
            </a:lvl5pPr>
          </a:lstStyle>
          <a:p>
            <a:pPr lvl="0"/>
            <a:r>
              <a:rPr lang="en-US" dirty="0"/>
              <a:t>Closing Slide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880" y="1672666"/>
            <a:ext cx="1920240" cy="192024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130" y="6211475"/>
            <a:ext cx="1457739" cy="334065"/>
          </a:xfrm>
          <a:prstGeom prst="rect">
            <a:avLst/>
          </a:prstGeom>
        </p:spPr>
      </p:pic>
    </p:spTree>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142" y="493919"/>
            <a:ext cx="10954512" cy="537399"/>
          </a:xfrm>
          <a:prstGeom prst="rect">
            <a:avLst/>
          </a:prstGeom>
        </p:spPr>
        <p:txBody>
          <a:bodyPr vert="horz" lIns="91440" tIns="45720" rIns="91440" bIns="45720" rtlCol="0" anchor="ctr">
            <a:noAutofit/>
          </a:bodyPr>
          <a:lstStyle/>
          <a:p>
            <a:r>
              <a:rPr lang="en-US"/>
              <a:t>Click to edit Master title style</a:t>
            </a:r>
            <a:endParaRPr lang="en-US" dirty="0"/>
          </a:p>
        </p:txBody>
      </p:sp>
      <p:cxnSp>
        <p:nvCxnSpPr>
          <p:cNvPr id="12" name="Straight Connector 11"/>
          <p:cNvCxnSpPr/>
          <p:nvPr userDrawn="1"/>
        </p:nvCxnSpPr>
        <p:spPr>
          <a:xfrm>
            <a:off x="512064" y="494550"/>
            <a:ext cx="0" cy="54864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idx="1"/>
          </p:nvPr>
        </p:nvSpPr>
        <p:spPr>
          <a:xfrm>
            <a:off x="629142" y="1449841"/>
            <a:ext cx="10954512" cy="435133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248044" y="6219702"/>
            <a:ext cx="11695912" cy="47749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374566" y="6382910"/>
            <a:ext cx="407724" cy="159692"/>
          </a:xfrm>
          <a:prstGeom prst="rect">
            <a:avLst/>
          </a:prstGeom>
        </p:spPr>
      </p:pic>
      <p:pic>
        <p:nvPicPr>
          <p:cNvPr id="14" name="Picture 13"/>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67649" y="6382910"/>
            <a:ext cx="792480" cy="182880"/>
          </a:xfrm>
          <a:prstGeom prst="rect">
            <a:avLst/>
          </a:prstGeom>
        </p:spPr>
      </p:pic>
    </p:spTree>
    <p:extLst>
      <p:ext uri="{BB962C8B-B14F-4D97-AF65-F5344CB8AC3E}">
        <p14:creationId xmlns:p14="http://schemas.microsoft.com/office/powerpoint/2010/main" val="1666361609"/>
      </p:ext>
    </p:extLst>
  </p:cSld>
  <p:clrMap bg1="dk1" tx1="lt1" bg2="dk2" tx2="lt2" accent1="accent1" accent2="accent2" accent3="accent3" accent4="accent4" accent5="accent5" accent6="accent6" hlink="hlink" folHlink="folHlink"/>
  <p:sldLayoutIdLst>
    <p:sldLayoutId id="2147483748" r:id="rId1"/>
    <p:sldLayoutId id="2147483706" r:id="rId2"/>
    <p:sldLayoutId id="2147483705" r:id="rId3"/>
    <p:sldLayoutId id="2147483722" r:id="rId4"/>
    <p:sldLayoutId id="2147483746" r:id="rId5"/>
    <p:sldLayoutId id="2147483735" r:id="rId6"/>
    <p:sldLayoutId id="2147483738" r:id="rId7"/>
    <p:sldLayoutId id="2147483749" r:id="rId8"/>
  </p:sldLayoutIdLst>
  <p:hf hdr="0" ftr="0" dt="0"/>
  <p:txStyles>
    <p:titleStyle>
      <a:lvl1pPr algn="l" defTabSz="685800" rtl="0" eaLnBrk="1" latinLnBrk="0" hangingPunct="1">
        <a:lnSpc>
          <a:spcPct val="90000"/>
        </a:lnSpc>
        <a:spcBef>
          <a:spcPct val="0"/>
        </a:spcBef>
        <a:buNone/>
        <a:defRPr sz="3200" kern="1200">
          <a:solidFill>
            <a:schemeClr val="bg2"/>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10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F26B43"/>
          </p15:clr>
        </p15:guide>
        <p15:guide id="2" pos="480" userDrawn="1">
          <p15:clr>
            <a:srgbClr val="F26B43"/>
          </p15:clr>
        </p15:guide>
        <p15:guide id="3" orient="horz" pos="576" userDrawn="1">
          <p15:clr>
            <a:srgbClr val="F26B43"/>
          </p15:clr>
        </p15:guide>
        <p15:guide id="4" pos="3840" userDrawn="1">
          <p15:clr>
            <a:srgbClr val="F26B43"/>
          </p15:clr>
        </p15:guide>
        <p15:guide id="5" pos="7296" userDrawn="1">
          <p15:clr>
            <a:srgbClr val="F26B43"/>
          </p15:clr>
        </p15:guide>
        <p15:guide id="6" orient="horz" pos="2160" userDrawn="1">
          <p15:clr>
            <a:srgbClr val="F26B43"/>
          </p15:clr>
        </p15:guide>
        <p15:guide id="7" orient="horz" pos="4032" userDrawn="1">
          <p15:clr>
            <a:srgbClr val="F26B43"/>
          </p15:clr>
        </p15:guide>
        <p15:guide id="8" pos="6496" userDrawn="1">
          <p15:clr>
            <a:srgbClr val="F26B43"/>
          </p15:clr>
        </p15:guide>
        <p15:guide id="9" pos="1248" userDrawn="1">
          <p15:clr>
            <a:srgbClr val="F26B43"/>
          </p15:clr>
        </p15:guide>
        <p15:guide id="10" pos="1920" userDrawn="1">
          <p15:clr>
            <a:srgbClr val="F26B43"/>
          </p15:clr>
        </p15:guide>
        <p15:guide id="11" orient="horz" pos="648" userDrawn="1">
          <p15:clr>
            <a:srgbClr val="F26B43"/>
          </p15:clr>
        </p15:guide>
        <p15:guide id="12"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pcmag.com/feature/356849/email-marketing-vs-marketing-automation-what-your-small-bus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de-DE" smtClean="0"/>
              <a:t>Oktober 2018</a:t>
            </a:r>
          </a:p>
        </p:txBody>
      </p:sp>
      <p:sp>
        <p:nvSpPr>
          <p:cNvPr id="5" name="Text Placeholder 4"/>
          <p:cNvSpPr>
            <a:spLocks noGrp="1"/>
          </p:cNvSpPr>
          <p:nvPr>
            <p:ph type="body" sz="quarter" idx="11"/>
          </p:nvPr>
        </p:nvSpPr>
        <p:spPr/>
        <p:txBody>
          <a:bodyPr/>
          <a:lstStyle/>
          <a:p>
            <a:r>
              <a:rPr lang="de-DE" smtClean="0"/>
              <a:t>Act! Marketing Automation – Was ist das?</a:t>
            </a:r>
          </a:p>
        </p:txBody>
      </p:sp>
    </p:spTree>
    <p:extLst>
      <p:ext uri="{BB962C8B-B14F-4D97-AF65-F5344CB8AC3E}">
        <p14:creationId xmlns:p14="http://schemas.microsoft.com/office/powerpoint/2010/main" val="147745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055F-8334-3442-A647-16B02A778608}"/>
              </a:ext>
            </a:extLst>
          </p:cNvPr>
          <p:cNvSpPr>
            <a:spLocks noGrp="1"/>
          </p:cNvSpPr>
          <p:nvPr>
            <p:ph type="title"/>
          </p:nvPr>
        </p:nvSpPr>
        <p:spPr>
          <a:xfrm>
            <a:off x="629142" y="493919"/>
            <a:ext cx="11059938" cy="537399"/>
          </a:xfrm>
        </p:spPr>
        <p:txBody>
          <a:bodyPr/>
          <a:lstStyle/>
          <a:p>
            <a:r>
              <a:rPr lang="de-DE" smtClean="0"/>
              <a:t>Echtzeit-Reaktionskennzahlen &amp; Aussagekräftige Einblicke in Kunden</a:t>
            </a:r>
          </a:p>
        </p:txBody>
      </p:sp>
      <p:sp>
        <p:nvSpPr>
          <p:cNvPr id="5" name="Text Placeholder 4">
            <a:extLst>
              <a:ext uri="{FF2B5EF4-FFF2-40B4-BE49-F238E27FC236}">
                <a16:creationId xmlns:a16="http://schemas.microsoft.com/office/drawing/2014/main" id="{64C557CA-61C4-FE4C-8B99-FE03FE984E38}"/>
              </a:ext>
            </a:extLst>
          </p:cNvPr>
          <p:cNvSpPr>
            <a:spLocks noGrp="1"/>
          </p:cNvSpPr>
          <p:nvPr>
            <p:ph type="body" sz="quarter" idx="10"/>
          </p:nvPr>
        </p:nvSpPr>
        <p:spPr>
          <a:xfrm>
            <a:off x="681116" y="1370914"/>
            <a:ext cx="5948284" cy="4498975"/>
          </a:xfrm>
        </p:spPr>
        <p:txBody>
          <a:bodyPr>
            <a:normAutofit fontScale="85000" lnSpcReduction="10000"/>
          </a:bodyPr>
          <a:lstStyle/>
          <a:p>
            <a:pPr marL="0" indent="0">
              <a:lnSpc>
                <a:spcPct val="190000"/>
              </a:lnSpc>
              <a:buNone/>
            </a:pPr>
            <a:r>
              <a:rPr lang="de-DE" sz="1500" dirty="0">
                <a:solidFill>
                  <a:schemeClr val="accent3"/>
                </a:solidFill>
              </a:rPr>
              <a:t>Verstehen und verbessern Sie Ihre Kampagnen mithilfe wichtiger Kennzahlen zu Öffnungsrate, Klickrate und vergleichende Statistiken pro Kampagne. Somit verbessern Sie langfristig Ihre Marketingstrategie. Einzelne Kampagnenergebnisse werden automatisch in Act! Kontaktdatensätze verschoben, um eine detaillierte Interaktionshistorie zu erstellen. </a:t>
            </a:r>
          </a:p>
          <a:p>
            <a:pPr marL="0" indent="0">
              <a:lnSpc>
                <a:spcPct val="190000"/>
              </a:lnSpc>
              <a:buNone/>
            </a:pPr>
            <a:r>
              <a:rPr lang="de-DE" sz="1500" dirty="0">
                <a:solidFill>
                  <a:schemeClr val="accent3"/>
                </a:solidFill>
              </a:rPr>
              <a:t>Führen Sie A/B-Tests durch, um Ihre wirkungsvollsten Betreffzeilen und Inhalte genau festzulegen, und verbessern Sie die Werbewirkung Ihrer Kampagnen. </a:t>
            </a:r>
          </a:p>
          <a:p>
            <a:pPr marL="0" indent="0">
              <a:lnSpc>
                <a:spcPct val="190000"/>
              </a:lnSpc>
              <a:buNone/>
            </a:pPr>
            <a:r>
              <a:rPr lang="de-DE" sz="1500" dirty="0">
                <a:solidFill>
                  <a:schemeClr val="accent3"/>
                </a:solidFill>
              </a:rPr>
              <a:t>Erfassen Sie Interessenten auf Ihrer Website in Echtzeit und interagieren Sie mit ihnen, wenn diese großes Interesse zeigen. Website-Besuche werden in Lead Scoring-Profile umgewandelt und in Act! werden automatisch Follow-up-Aktivitäten erstellt.</a:t>
            </a:r>
          </a:p>
        </p:txBody>
      </p:sp>
      <p:pic>
        <p:nvPicPr>
          <p:cNvPr id="6" name="Picture 5">
            <a:extLst>
              <a:ext uri="{FF2B5EF4-FFF2-40B4-BE49-F238E27FC236}">
                <a16:creationId xmlns:a16="http://schemas.microsoft.com/office/drawing/2014/main" id="{BA8D6087-FC79-0B46-9223-16691140D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391" y="1478280"/>
            <a:ext cx="5653473" cy="3977639"/>
          </a:xfrm>
          <a:prstGeom prst="rect">
            <a:avLst/>
          </a:prstGeom>
        </p:spPr>
      </p:pic>
    </p:spTree>
    <p:extLst>
      <p:ext uri="{BB962C8B-B14F-4D97-AF65-F5344CB8AC3E}">
        <p14:creationId xmlns:p14="http://schemas.microsoft.com/office/powerpoint/2010/main" val="422847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6226" y="1565320"/>
            <a:ext cx="3200400" cy="4946475"/>
          </a:xfrm>
          <a:prstGeom prst="rect">
            <a:avLst/>
          </a:prstGeom>
        </p:spPr>
        <p:txBody>
          <a:bodyPr vert="horz" wrap="square" lIns="91440" tIns="45720" rIns="91440" bIns="45720" rtlCol="0" anchor="t">
            <a:noAutofit/>
          </a:bodyPr>
          <a:lstStyle/>
          <a:p>
            <a:pPr algn="ctr"/>
            <a:r>
              <a:rPr lang="de-DE" sz="3200" b="1" dirty="0">
                <a:solidFill>
                  <a:schemeClr val="accent1"/>
                </a:solidFill>
              </a:rPr>
              <a:t>Select</a:t>
            </a:r>
            <a:endParaRPr lang="de-DE" sz="3600" b="1" dirty="0">
              <a:solidFill>
                <a:schemeClr val="accent1"/>
              </a:solidFill>
            </a:endParaRPr>
          </a:p>
          <a:p>
            <a:pPr algn="ctr"/>
            <a:endParaRPr lang="de-DE" sz="1200" b="1" dirty="0">
              <a:solidFill>
                <a:schemeClr val="bg2"/>
              </a:solidFill>
            </a:endParaRPr>
          </a:p>
          <a:p>
            <a:pPr algn="ctr"/>
            <a:endParaRPr lang="de-DE" sz="1200" b="1" dirty="0">
              <a:solidFill>
                <a:schemeClr val="bg2"/>
              </a:solidFill>
            </a:endParaRPr>
          </a:p>
          <a:p>
            <a:pPr algn="ctr">
              <a:lnSpc>
                <a:spcPct val="150000"/>
              </a:lnSpc>
            </a:pPr>
            <a:r>
              <a:rPr lang="de-DE" sz="1400" b="1" dirty="0">
                <a:solidFill>
                  <a:schemeClr val="bg2"/>
                </a:solidFill>
              </a:rPr>
              <a:t>Wichtige Funktionen zur Marketing-Automatisierung für die Kommunikation mit Kunden und für Ihr Unternehmenswachstum</a:t>
            </a:r>
          </a:p>
          <a:p>
            <a:pPr algn="ctr"/>
            <a:endParaRPr lang="de-DE" b="1" dirty="0">
              <a:solidFill>
                <a:schemeClr val="bg2"/>
              </a:solidFill>
            </a:endParaRPr>
          </a:p>
          <a:p>
            <a:pPr algn="ctr"/>
            <a:endParaRPr lang="de-DE" b="1" dirty="0">
              <a:solidFill>
                <a:schemeClr val="bg2"/>
              </a:solidFill>
            </a:endParaRPr>
          </a:p>
          <a:p>
            <a:pPr algn="ctr"/>
            <a:r>
              <a:rPr lang="de-DE" sz="1200" i="1" dirty="0">
                <a:solidFill>
                  <a:schemeClr val="bg2"/>
                </a:solidFill>
              </a:rPr>
              <a:t>10.000 E-Mails pro Monat an eine </a:t>
            </a:r>
          </a:p>
          <a:p>
            <a:pPr algn="ctr"/>
            <a:r>
              <a:rPr lang="de-DE" sz="1200" i="1" dirty="0">
                <a:solidFill>
                  <a:schemeClr val="bg2"/>
                </a:solidFill>
              </a:rPr>
              <a:t>unbegrenzte Anzahl von Kontakten</a:t>
            </a:r>
          </a:p>
          <a:p>
            <a:pPr algn="ctr"/>
            <a:r>
              <a:rPr lang="de-DE" sz="1200" i="1" dirty="0">
                <a:solidFill>
                  <a:schemeClr val="bg2"/>
                </a:solidFill>
              </a:rPr>
              <a:t>*Für weitere E-Mails fällt eine Gebühr an</a:t>
            </a:r>
          </a:p>
          <a:p>
            <a:pPr algn="ctr"/>
            <a:endParaRPr lang="de-DE" sz="1050" b="1" dirty="0">
              <a:solidFill>
                <a:schemeClr val="accent1"/>
              </a:solidFill>
            </a:endParaRPr>
          </a:p>
          <a:p>
            <a:pPr algn="ctr"/>
            <a:r>
              <a:rPr lang="de-DE" sz="2400" b="1" dirty="0" smtClean="0">
                <a:solidFill>
                  <a:schemeClr val="accent3"/>
                </a:solidFill>
              </a:rPr>
              <a:t>69€</a:t>
            </a:r>
            <a:endParaRPr lang="de-DE" sz="2800" b="1" dirty="0">
              <a:solidFill>
                <a:schemeClr val="accent3"/>
              </a:solidFill>
            </a:endParaRPr>
          </a:p>
          <a:p>
            <a:pPr algn="ctr"/>
            <a:r>
              <a:rPr lang="de-DE" sz="1100" dirty="0" smtClean="0">
                <a:solidFill>
                  <a:schemeClr val="bg2"/>
                </a:solidFill>
              </a:rPr>
              <a:t>Account/Monat (jährliche Abrechnung)</a:t>
            </a:r>
          </a:p>
        </p:txBody>
      </p:sp>
      <p:sp>
        <p:nvSpPr>
          <p:cNvPr id="3" name="Title 2"/>
          <p:cNvSpPr>
            <a:spLocks noGrp="1"/>
          </p:cNvSpPr>
          <p:nvPr>
            <p:ph type="title"/>
          </p:nvPr>
        </p:nvSpPr>
        <p:spPr/>
        <p:txBody>
          <a:bodyPr/>
          <a:lstStyle/>
          <a:p>
            <a:r>
              <a:rPr lang="de-DE" smtClean="0"/>
              <a:t>Act! Marketing Automation – Pläne &amp; Preise</a:t>
            </a:r>
          </a:p>
        </p:txBody>
      </p:sp>
      <p:sp>
        <p:nvSpPr>
          <p:cNvPr id="18" name="TextBox 17"/>
          <p:cNvSpPr txBox="1"/>
          <p:nvPr/>
        </p:nvSpPr>
        <p:spPr>
          <a:xfrm>
            <a:off x="4506198" y="1547647"/>
            <a:ext cx="3200400" cy="4946475"/>
          </a:xfrm>
          <a:prstGeom prst="rect">
            <a:avLst/>
          </a:prstGeom>
        </p:spPr>
        <p:txBody>
          <a:bodyPr vert="horz" wrap="square" lIns="91440" tIns="45720" rIns="91440" bIns="45720" rtlCol="0" anchor="t">
            <a:noAutofit/>
          </a:bodyPr>
          <a:lstStyle/>
          <a:p>
            <a:pPr algn="ctr"/>
            <a:r>
              <a:rPr lang="de-DE" sz="3200" b="1" dirty="0">
                <a:solidFill>
                  <a:schemeClr val="accent1"/>
                </a:solidFill>
              </a:rPr>
              <a:t>Complete</a:t>
            </a:r>
            <a:endParaRPr lang="de-DE" sz="3600" b="1" dirty="0">
              <a:solidFill>
                <a:schemeClr val="accent1"/>
              </a:solidFill>
            </a:endParaRPr>
          </a:p>
          <a:p>
            <a:pPr algn="ctr"/>
            <a:endParaRPr lang="de-DE" sz="1200" b="1" dirty="0">
              <a:solidFill>
                <a:schemeClr val="bg2"/>
              </a:solidFill>
            </a:endParaRPr>
          </a:p>
          <a:p>
            <a:pPr algn="ctr"/>
            <a:endParaRPr lang="de-DE" sz="1200" b="1" dirty="0">
              <a:solidFill>
                <a:schemeClr val="bg2"/>
              </a:solidFill>
            </a:endParaRPr>
          </a:p>
          <a:p>
            <a:pPr algn="ctr">
              <a:lnSpc>
                <a:spcPct val="150000"/>
              </a:lnSpc>
            </a:pPr>
            <a:r>
              <a:rPr lang="de-DE" sz="1400" b="1" dirty="0">
                <a:solidFill>
                  <a:schemeClr val="bg2"/>
                </a:solidFill>
              </a:rPr>
              <a:t>Leistungsstarke Funktionen zur Marketing-Automatisierung und zeitsparender CRM-Workflow, um Ihre Vertriebs- und Marketingaktivitäten zu verknüpfen</a:t>
            </a:r>
          </a:p>
          <a:p>
            <a:pPr algn="ctr"/>
            <a:endParaRPr lang="de-DE" b="1" dirty="0">
              <a:solidFill>
                <a:schemeClr val="bg2"/>
              </a:solidFill>
            </a:endParaRPr>
          </a:p>
          <a:p>
            <a:pPr algn="ctr"/>
            <a:r>
              <a:rPr lang="de-DE" sz="1200" i="1" dirty="0">
                <a:solidFill>
                  <a:schemeClr val="bg2"/>
                </a:solidFill>
              </a:rPr>
              <a:t>50.000 E-Mails pro Monat an eine </a:t>
            </a:r>
          </a:p>
          <a:p>
            <a:pPr algn="ctr"/>
            <a:r>
              <a:rPr lang="de-DE" sz="1200" i="1" dirty="0">
                <a:solidFill>
                  <a:schemeClr val="bg2"/>
                </a:solidFill>
              </a:rPr>
              <a:t>unbegrenzte Anzahl von Kontakten</a:t>
            </a:r>
          </a:p>
          <a:p>
            <a:pPr algn="ctr"/>
            <a:r>
              <a:rPr lang="de-DE" sz="1200" i="1" dirty="0">
                <a:solidFill>
                  <a:schemeClr val="bg2"/>
                </a:solidFill>
              </a:rPr>
              <a:t>*Für weitere E-Mails fällt eine Gebühr an</a:t>
            </a:r>
          </a:p>
          <a:p>
            <a:pPr algn="ctr"/>
            <a:endParaRPr lang="de-DE" sz="1050" b="1" dirty="0">
              <a:solidFill>
                <a:schemeClr val="bg2"/>
              </a:solidFill>
            </a:endParaRPr>
          </a:p>
          <a:p>
            <a:pPr algn="ctr"/>
            <a:r>
              <a:rPr lang="de-DE" sz="2400" b="1" dirty="0" smtClean="0">
                <a:solidFill>
                  <a:schemeClr val="accent3"/>
                </a:solidFill>
              </a:rPr>
              <a:t>159€</a:t>
            </a:r>
            <a:endParaRPr lang="de-DE" sz="2800" b="1" dirty="0">
              <a:solidFill>
                <a:schemeClr val="accent3"/>
              </a:solidFill>
            </a:endParaRPr>
          </a:p>
          <a:p>
            <a:pPr algn="ctr"/>
            <a:r>
              <a:rPr lang="de-DE" sz="1100" dirty="0" smtClean="0">
                <a:solidFill>
                  <a:schemeClr val="bg2"/>
                </a:solidFill>
              </a:rPr>
              <a:t>Account/Monat (jährliche Abrechnung)</a:t>
            </a:r>
          </a:p>
        </p:txBody>
      </p:sp>
      <p:sp>
        <p:nvSpPr>
          <p:cNvPr id="19" name="TextBox 18"/>
          <p:cNvSpPr txBox="1"/>
          <p:nvPr/>
        </p:nvSpPr>
        <p:spPr>
          <a:xfrm>
            <a:off x="8547367" y="1547647"/>
            <a:ext cx="3200400" cy="4946475"/>
          </a:xfrm>
          <a:prstGeom prst="rect">
            <a:avLst/>
          </a:prstGeom>
        </p:spPr>
        <p:txBody>
          <a:bodyPr vert="horz" wrap="square" lIns="91440" tIns="45720" rIns="91440" bIns="45720" rtlCol="0" anchor="t">
            <a:noAutofit/>
          </a:bodyPr>
          <a:lstStyle/>
          <a:p>
            <a:pPr algn="ctr"/>
            <a:r>
              <a:rPr lang="de-DE" sz="3200" b="1" dirty="0">
                <a:solidFill>
                  <a:schemeClr val="accent1"/>
                </a:solidFill>
              </a:rPr>
              <a:t>Advanced</a:t>
            </a:r>
            <a:endParaRPr lang="de-DE" sz="3600" b="1" dirty="0">
              <a:solidFill>
                <a:schemeClr val="accent1"/>
              </a:solidFill>
            </a:endParaRPr>
          </a:p>
          <a:p>
            <a:pPr algn="ctr"/>
            <a:endParaRPr lang="de-DE" sz="1200" b="1" dirty="0">
              <a:solidFill>
                <a:schemeClr val="bg2"/>
              </a:solidFill>
            </a:endParaRPr>
          </a:p>
          <a:p>
            <a:pPr algn="ctr"/>
            <a:endParaRPr lang="de-DE" sz="1200" b="1" dirty="0">
              <a:solidFill>
                <a:schemeClr val="bg2"/>
              </a:solidFill>
            </a:endParaRPr>
          </a:p>
          <a:p>
            <a:pPr algn="ctr">
              <a:lnSpc>
                <a:spcPct val="150000"/>
              </a:lnSpc>
            </a:pPr>
            <a:r>
              <a:rPr lang="de-DE" sz="1400" b="1" dirty="0">
                <a:solidFill>
                  <a:schemeClr val="bg2"/>
                </a:solidFill>
              </a:rPr>
              <a:t>Erweiterte Funktionen zur </a:t>
            </a:r>
            <a:r>
              <a:rPr lang="de-DE" sz="1400" b="1" dirty="0" smtClean="0">
                <a:solidFill>
                  <a:schemeClr val="bg2"/>
                </a:solidFill>
              </a:rPr>
              <a:t>Marketing-Automatisierung</a:t>
            </a:r>
          </a:p>
          <a:p>
            <a:pPr algn="ctr">
              <a:lnSpc>
                <a:spcPct val="150000"/>
              </a:lnSpc>
            </a:pPr>
            <a:endParaRPr lang="de-DE" b="1" dirty="0">
              <a:solidFill>
                <a:schemeClr val="bg2"/>
              </a:solidFill>
            </a:endParaRPr>
          </a:p>
          <a:p>
            <a:pPr algn="ctr"/>
            <a:r>
              <a:rPr lang="de-DE" sz="1200" i="1" dirty="0">
                <a:solidFill>
                  <a:schemeClr val="bg2"/>
                </a:solidFill>
              </a:rPr>
              <a:t>100.000 E-Mails pro Monat an eine </a:t>
            </a:r>
          </a:p>
          <a:p>
            <a:pPr algn="ctr"/>
            <a:r>
              <a:rPr lang="de-DE" sz="1200" i="1" dirty="0">
                <a:solidFill>
                  <a:schemeClr val="bg2"/>
                </a:solidFill>
              </a:rPr>
              <a:t>unbegrenzte Anzahl von Kontakten</a:t>
            </a:r>
          </a:p>
          <a:p>
            <a:pPr algn="ctr"/>
            <a:r>
              <a:rPr lang="de-DE" sz="1200" i="1" dirty="0">
                <a:solidFill>
                  <a:schemeClr val="bg2"/>
                </a:solidFill>
              </a:rPr>
              <a:t>*Für weitere E-Mails fällt eine Gebühr an</a:t>
            </a:r>
          </a:p>
          <a:p>
            <a:pPr algn="ctr"/>
            <a:endParaRPr lang="de-DE" sz="1050" b="1" dirty="0">
              <a:solidFill>
                <a:schemeClr val="bg2"/>
              </a:solidFill>
            </a:endParaRPr>
          </a:p>
          <a:p>
            <a:pPr algn="ctr"/>
            <a:r>
              <a:rPr lang="de-DE" sz="2400" b="1" dirty="0" smtClean="0">
                <a:solidFill>
                  <a:schemeClr val="accent3"/>
                </a:solidFill>
              </a:rPr>
              <a:t>319€</a:t>
            </a:r>
            <a:endParaRPr lang="de-DE" sz="2800" b="1" dirty="0">
              <a:solidFill>
                <a:schemeClr val="accent3"/>
              </a:solidFill>
            </a:endParaRPr>
          </a:p>
          <a:p>
            <a:pPr algn="ctr"/>
            <a:r>
              <a:rPr lang="de-DE" sz="1100" dirty="0" smtClean="0">
                <a:solidFill>
                  <a:schemeClr val="bg2"/>
                </a:solidFill>
              </a:rPr>
              <a:t>Account/Monat (jährliche Abrechnung)</a:t>
            </a:r>
          </a:p>
        </p:txBody>
      </p:sp>
      <p:sp>
        <p:nvSpPr>
          <p:cNvPr id="2" name="TextBox 1"/>
          <p:cNvSpPr txBox="1"/>
          <p:nvPr/>
        </p:nvSpPr>
        <p:spPr>
          <a:xfrm>
            <a:off x="1592826" y="737419"/>
            <a:ext cx="914400" cy="914400"/>
          </a:xfrm>
          <a:prstGeom prst="rect">
            <a:avLst/>
          </a:prstGeom>
        </p:spPr>
        <p:txBody>
          <a:bodyPr vert="horz" wrap="none" lIns="91440" tIns="45720" rIns="91440" bIns="45720" rtlCol="0" anchor="t">
            <a:normAutofit/>
          </a:bodyPr>
          <a:lstStyle/>
          <a:p>
            <a:endParaRPr lang="en-US" dirty="0">
              <a:solidFill>
                <a:srgbClr val="535353"/>
              </a:solidFill>
            </a:endParaRPr>
          </a:p>
        </p:txBody>
      </p:sp>
      <p:sp>
        <p:nvSpPr>
          <p:cNvPr id="9" name="TextBox 8">
            <a:extLst>
              <a:ext uri="{FF2B5EF4-FFF2-40B4-BE49-F238E27FC236}">
                <a16:creationId xmlns:a16="http://schemas.microsoft.com/office/drawing/2014/main" id="{DF79879D-F416-2C4B-AF0F-F414E1E11418}"/>
              </a:ext>
            </a:extLst>
          </p:cNvPr>
          <p:cNvSpPr txBox="1"/>
          <p:nvPr/>
        </p:nvSpPr>
        <p:spPr>
          <a:xfrm>
            <a:off x="759478" y="5926460"/>
            <a:ext cx="10317676" cy="766119"/>
          </a:xfrm>
          <a:prstGeom prst="rect">
            <a:avLst/>
          </a:prstGeom>
        </p:spPr>
        <p:txBody>
          <a:bodyPr vert="horz" wrap="square" lIns="91440" tIns="45720" rIns="91440" bIns="45720" rtlCol="0" anchor="t">
            <a:normAutofit/>
          </a:bodyPr>
          <a:lstStyle/>
          <a:p>
            <a:pPr algn="ctr"/>
            <a:r>
              <a:rPr lang="de-DE" sz="1050" b="1" i="1" dirty="0" smtClean="0">
                <a:solidFill>
                  <a:srgbClr val="FC3606"/>
                </a:solidFill>
              </a:rPr>
              <a:t>**Weitere 2.500 versendete E-Mails pro Monat für 12€ pro Monat (Jahresvertrag)  </a:t>
            </a:r>
            <a:endParaRPr lang="de-DE" sz="1050" b="1" i="1" dirty="0">
              <a:solidFill>
                <a:srgbClr val="FC3606"/>
              </a:solidFill>
            </a:endParaRPr>
          </a:p>
        </p:txBody>
      </p:sp>
      <p:cxnSp>
        <p:nvCxnSpPr>
          <p:cNvPr id="15" name="Straight Connector 14">
            <a:extLst>
              <a:ext uri="{FF2B5EF4-FFF2-40B4-BE49-F238E27FC236}">
                <a16:creationId xmlns:a16="http://schemas.microsoft.com/office/drawing/2014/main" id="{C40BE1BD-3EC1-BD41-9CE2-CAC4ACCFE0CC}"/>
              </a:ext>
            </a:extLst>
          </p:cNvPr>
          <p:cNvCxnSpPr/>
          <p:nvPr/>
        </p:nvCxnSpPr>
        <p:spPr>
          <a:xfrm>
            <a:off x="4004341" y="1565320"/>
            <a:ext cx="0" cy="411480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5E1CE4D-D124-B048-80EE-6A3D5FF4625D}"/>
              </a:ext>
            </a:extLst>
          </p:cNvPr>
          <p:cNvCxnSpPr/>
          <p:nvPr/>
        </p:nvCxnSpPr>
        <p:spPr>
          <a:xfrm>
            <a:off x="8126982" y="1565321"/>
            <a:ext cx="0" cy="411480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27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2934" y="1608452"/>
            <a:ext cx="3200400" cy="4946475"/>
          </a:xfrm>
          <a:prstGeom prst="rect">
            <a:avLst/>
          </a:prstGeom>
        </p:spPr>
        <p:txBody>
          <a:bodyPr vert="horz" wrap="square" lIns="91440" tIns="45720" rIns="91440" bIns="45720" rtlCol="0" anchor="t">
            <a:noAutofit/>
          </a:bodyPr>
          <a:lstStyle/>
          <a:p>
            <a:pPr algn="ctr"/>
            <a:r>
              <a:rPr lang="de-DE" sz="2800" b="1" dirty="0">
                <a:solidFill>
                  <a:schemeClr val="accent1"/>
                </a:solidFill>
              </a:rPr>
              <a:t>Select</a:t>
            </a:r>
            <a:endParaRPr lang="de-DE" sz="3200" b="1" dirty="0">
              <a:solidFill>
                <a:schemeClr val="accent1"/>
              </a:solidFill>
            </a:endParaRPr>
          </a:p>
          <a:p>
            <a:pPr algn="ctr"/>
            <a:endParaRPr lang="de-DE" sz="1100" b="1" dirty="0">
              <a:solidFill>
                <a:schemeClr val="bg2"/>
              </a:solidFill>
            </a:endParaRPr>
          </a:p>
          <a:p>
            <a:pPr algn="ctr"/>
            <a:endParaRPr lang="de-DE" sz="1100" b="1" dirty="0">
              <a:solidFill>
                <a:schemeClr val="bg2"/>
              </a:solidFill>
            </a:endParaRPr>
          </a:p>
          <a:p>
            <a:pPr marL="285750" indent="-285750">
              <a:buFont typeface="Wingdings" pitchFamily="2" charset="2"/>
              <a:buChar char="ü"/>
            </a:pPr>
            <a:r>
              <a:rPr lang="de-DE" sz="1400" dirty="0">
                <a:solidFill>
                  <a:schemeClr val="bg2"/>
                </a:solidFill>
              </a:rPr>
              <a:t>E-Mail-Marketing</a:t>
            </a:r>
          </a:p>
          <a:p>
            <a:pPr marL="285750" indent="-285750">
              <a:buFont typeface="Wingdings" pitchFamily="2" charset="2"/>
              <a:buChar char="ü"/>
            </a:pPr>
            <a:r>
              <a:rPr lang="de-DE" sz="1400" dirty="0">
                <a:solidFill>
                  <a:schemeClr val="bg2"/>
                </a:solidFill>
              </a:rPr>
              <a:t>Interaktiver Vorlageneditor</a:t>
            </a:r>
          </a:p>
          <a:p>
            <a:pPr marL="285750" indent="-285750">
              <a:buFont typeface="Wingdings" pitchFamily="2" charset="2"/>
              <a:buChar char="ü"/>
            </a:pPr>
            <a:r>
              <a:rPr lang="de-DE" sz="1400" dirty="0">
                <a:solidFill>
                  <a:schemeClr val="bg2"/>
                </a:solidFill>
              </a:rPr>
              <a:t>Vorschau für Mobilgeräte &amp; Desktop-PC</a:t>
            </a:r>
          </a:p>
          <a:p>
            <a:pPr marL="285750" indent="-285750">
              <a:buFont typeface="Wingdings" pitchFamily="2" charset="2"/>
              <a:buChar char="ü"/>
            </a:pPr>
            <a:r>
              <a:rPr lang="de-DE" sz="1400" dirty="0">
                <a:solidFill>
                  <a:schemeClr val="bg2"/>
                </a:solidFill>
              </a:rPr>
              <a:t>Einbettung von Links für soziale Medien </a:t>
            </a:r>
          </a:p>
          <a:p>
            <a:pPr marL="285750" indent="-285750">
              <a:buFont typeface="Wingdings" pitchFamily="2" charset="2"/>
              <a:buChar char="ü"/>
            </a:pPr>
            <a:r>
              <a:rPr lang="de-DE" sz="1400" dirty="0">
                <a:solidFill>
                  <a:schemeClr val="bg2"/>
                </a:solidFill>
              </a:rPr>
              <a:t>Landingpages &amp; Lead-Erfassung</a:t>
            </a:r>
          </a:p>
          <a:p>
            <a:pPr marL="285750" indent="-285750">
              <a:buFont typeface="Wingdings" pitchFamily="2" charset="2"/>
              <a:buChar char="ü"/>
            </a:pPr>
            <a:r>
              <a:rPr lang="de-DE" sz="1400" dirty="0">
                <a:solidFill>
                  <a:schemeClr val="bg2"/>
                </a:solidFill>
              </a:rPr>
              <a:t>Umfragen </a:t>
            </a:r>
          </a:p>
          <a:p>
            <a:pPr marL="285750" indent="-285750">
              <a:buFont typeface="Wingdings" pitchFamily="2" charset="2"/>
              <a:buChar char="ü"/>
            </a:pPr>
            <a:r>
              <a:rPr lang="de-DE" sz="1400" dirty="0">
                <a:solidFill>
                  <a:schemeClr val="bg2"/>
                </a:solidFill>
              </a:rPr>
              <a:t>Drip-Marketing</a:t>
            </a:r>
          </a:p>
          <a:p>
            <a:pPr marL="285750" indent="-285750">
              <a:buFont typeface="Wingdings" pitchFamily="2" charset="2"/>
              <a:buChar char="ü"/>
            </a:pPr>
            <a:r>
              <a:rPr lang="de-DE" sz="1400" dirty="0">
                <a:solidFill>
                  <a:schemeClr val="bg2"/>
                </a:solidFill>
              </a:rPr>
              <a:t>Visueller Workflow-Designer</a:t>
            </a:r>
          </a:p>
          <a:p>
            <a:pPr marL="285750" indent="-285750">
              <a:buFont typeface="Wingdings" pitchFamily="2" charset="2"/>
              <a:buChar char="ü"/>
            </a:pPr>
            <a:r>
              <a:rPr lang="de-DE" sz="1400" dirty="0">
                <a:solidFill>
                  <a:schemeClr val="bg2"/>
                </a:solidFill>
              </a:rPr>
              <a:t>Echtzeit-Kennzahlen für Kampagnen</a:t>
            </a:r>
          </a:p>
          <a:p>
            <a:pPr marL="285750" indent="-285750">
              <a:buFont typeface="Wingdings" pitchFamily="2" charset="2"/>
              <a:buChar char="ü"/>
            </a:pPr>
            <a:r>
              <a:rPr lang="de-DE" sz="1400" dirty="0" smtClean="0">
                <a:solidFill>
                  <a:schemeClr val="bg2"/>
                </a:solidFill>
              </a:rPr>
              <a:t>Concierge-Dienst </a:t>
            </a:r>
            <a:r>
              <a:rPr lang="de-DE" sz="1400" dirty="0">
                <a:solidFill>
                  <a:schemeClr val="bg2"/>
                </a:solidFill>
              </a:rPr>
              <a:t>für die ersten Schritte</a:t>
            </a:r>
            <a:endParaRPr lang="de-DE" sz="1100" dirty="0">
              <a:solidFill>
                <a:schemeClr val="bg2"/>
              </a:solidFill>
            </a:endParaRPr>
          </a:p>
        </p:txBody>
      </p:sp>
      <p:sp>
        <p:nvSpPr>
          <p:cNvPr id="3" name="Title 2"/>
          <p:cNvSpPr>
            <a:spLocks noGrp="1"/>
          </p:cNvSpPr>
          <p:nvPr>
            <p:ph type="title"/>
          </p:nvPr>
        </p:nvSpPr>
        <p:spPr/>
        <p:txBody>
          <a:bodyPr/>
          <a:lstStyle/>
          <a:p>
            <a:r>
              <a:rPr lang="de-DE" dirty="0" smtClean="0"/>
              <a:t>Act! Marketing Automation Pläne – Features</a:t>
            </a:r>
          </a:p>
        </p:txBody>
      </p:sp>
      <p:sp>
        <p:nvSpPr>
          <p:cNvPr id="18" name="TextBox 17"/>
          <p:cNvSpPr txBox="1"/>
          <p:nvPr/>
        </p:nvSpPr>
        <p:spPr>
          <a:xfrm>
            <a:off x="4485252" y="1608452"/>
            <a:ext cx="3200400" cy="4946475"/>
          </a:xfrm>
          <a:prstGeom prst="rect">
            <a:avLst/>
          </a:prstGeom>
        </p:spPr>
        <p:txBody>
          <a:bodyPr vert="horz" wrap="square" lIns="91440" tIns="45720" rIns="91440" bIns="45720" rtlCol="0" anchor="t">
            <a:noAutofit/>
          </a:bodyPr>
          <a:lstStyle/>
          <a:p>
            <a:pPr algn="ctr"/>
            <a:r>
              <a:rPr lang="de-DE" sz="2800" b="1" dirty="0">
                <a:solidFill>
                  <a:schemeClr val="accent1"/>
                </a:solidFill>
              </a:rPr>
              <a:t>Complete</a:t>
            </a:r>
            <a:endParaRPr lang="de-DE" sz="3200" b="1" dirty="0">
              <a:solidFill>
                <a:schemeClr val="accent1"/>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pPr marL="285750" indent="-285750">
              <a:buFont typeface="Wingdings" pitchFamily="2" charset="2"/>
              <a:buChar char="ü"/>
            </a:pPr>
            <a:r>
              <a:rPr lang="de-DE" sz="1400" dirty="0">
                <a:solidFill>
                  <a:schemeClr val="bg2"/>
                </a:solidFill>
              </a:rPr>
              <a:t>CRM-Workflow mit</a:t>
            </a:r>
            <a:r>
              <a:rPr lang="de-DE" sz="1600" dirty="0" smtClean="0"/>
              <a:t> </a:t>
            </a:r>
            <a:r>
              <a:rPr lang="de-DE" sz="1400" dirty="0">
                <a:solidFill>
                  <a:schemeClr val="bg2"/>
                </a:solidFill>
              </a:rPr>
              <a:t>priorisierten Follow-ups</a:t>
            </a:r>
          </a:p>
          <a:p>
            <a:pPr marL="285750" indent="-285750">
              <a:buFont typeface="Wingdings" pitchFamily="2" charset="2"/>
              <a:buChar char="ü"/>
            </a:pPr>
            <a:r>
              <a:rPr lang="de-DE" sz="1400" dirty="0">
                <a:solidFill>
                  <a:schemeClr val="bg2"/>
                </a:solidFill>
              </a:rPr>
              <a:t>Nurturing-Marketing (Response-Driven) </a:t>
            </a:r>
          </a:p>
          <a:p>
            <a:pPr marL="285750" indent="-285750">
              <a:buFont typeface="Wingdings" pitchFamily="2" charset="2"/>
              <a:buChar char="ü"/>
            </a:pPr>
            <a:r>
              <a:rPr lang="de-DE" sz="1400" dirty="0">
                <a:solidFill>
                  <a:schemeClr val="bg2"/>
                </a:solidFill>
              </a:rPr>
              <a:t>Erweiterte Lead-Erfassung &amp; Umfragen</a:t>
            </a:r>
          </a:p>
          <a:p>
            <a:pPr marL="285750" indent="-285750">
              <a:buFont typeface="Wingdings" pitchFamily="2" charset="2"/>
              <a:buChar char="ü"/>
            </a:pPr>
            <a:r>
              <a:rPr lang="de-DE" sz="1400" dirty="0">
                <a:solidFill>
                  <a:schemeClr val="bg2"/>
                </a:solidFill>
              </a:rPr>
              <a:t>Event-Marketing</a:t>
            </a:r>
          </a:p>
          <a:p>
            <a:pPr marL="285750" indent="-285750">
              <a:buFont typeface="Wingdings" pitchFamily="2" charset="2"/>
              <a:buChar char="ü"/>
            </a:pPr>
            <a:r>
              <a:rPr lang="de-DE" sz="1400" dirty="0">
                <a:solidFill>
                  <a:schemeClr val="bg2"/>
                </a:solidFill>
              </a:rPr>
              <a:t>Lead-Management &amp; Lead Scoring </a:t>
            </a:r>
          </a:p>
          <a:p>
            <a:pPr marL="285750" indent="-285750">
              <a:buFont typeface="Wingdings" pitchFamily="2" charset="2"/>
              <a:buChar char="ü"/>
            </a:pPr>
            <a:r>
              <a:rPr lang="de-DE" sz="1400" dirty="0">
                <a:solidFill>
                  <a:schemeClr val="bg2"/>
                </a:solidFill>
              </a:rPr>
              <a:t>Tracking &amp; Analysen der Website-Aktivität</a:t>
            </a:r>
          </a:p>
        </p:txBody>
      </p:sp>
      <p:sp>
        <p:nvSpPr>
          <p:cNvPr id="19" name="TextBox 18"/>
          <p:cNvSpPr txBox="1"/>
          <p:nvPr/>
        </p:nvSpPr>
        <p:spPr>
          <a:xfrm>
            <a:off x="8567570" y="1608452"/>
            <a:ext cx="3200400" cy="4946475"/>
          </a:xfrm>
          <a:prstGeom prst="rect">
            <a:avLst/>
          </a:prstGeom>
        </p:spPr>
        <p:txBody>
          <a:bodyPr vert="horz" wrap="square" lIns="91440" tIns="45720" rIns="91440" bIns="45720" rtlCol="0" anchor="t">
            <a:noAutofit/>
          </a:bodyPr>
          <a:lstStyle/>
          <a:p>
            <a:pPr algn="ctr"/>
            <a:r>
              <a:rPr lang="de-DE" sz="2800" b="1" dirty="0">
                <a:solidFill>
                  <a:schemeClr val="accent1"/>
                </a:solidFill>
              </a:rPr>
              <a:t>Advanced</a:t>
            </a:r>
            <a:endParaRPr lang="de-DE" sz="3200" b="1" dirty="0">
              <a:solidFill>
                <a:schemeClr val="accent1"/>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pPr algn="ctr"/>
            <a:endParaRPr lang="de-DE" sz="1100" b="1" dirty="0">
              <a:solidFill>
                <a:schemeClr val="bg2"/>
              </a:solidFill>
            </a:endParaRPr>
          </a:p>
          <a:p>
            <a:endParaRPr lang="de-DE" sz="1100" dirty="0">
              <a:solidFill>
                <a:schemeClr val="bg2"/>
              </a:solidFill>
            </a:endParaRPr>
          </a:p>
          <a:p>
            <a:pPr marL="285750" indent="-285750">
              <a:buFont typeface="Wingdings" pitchFamily="2" charset="2"/>
              <a:buChar char="ü"/>
            </a:pPr>
            <a:r>
              <a:rPr lang="de-DE" sz="1400" dirty="0">
                <a:solidFill>
                  <a:schemeClr val="bg2"/>
                </a:solidFill>
              </a:rPr>
              <a:t>HTML-E-Mail-Editor </a:t>
            </a:r>
          </a:p>
          <a:p>
            <a:pPr marL="285750" indent="-285750">
              <a:buFont typeface="Wingdings" pitchFamily="2" charset="2"/>
              <a:buChar char="ü"/>
            </a:pPr>
            <a:r>
              <a:rPr lang="de-DE" sz="1400" dirty="0">
                <a:solidFill>
                  <a:schemeClr val="bg2"/>
                </a:solidFill>
              </a:rPr>
              <a:t>Mehrstufinges Modell an Lead-Profilen</a:t>
            </a:r>
          </a:p>
          <a:p>
            <a:pPr marL="285750" indent="-285750">
              <a:buFont typeface="Wingdings" pitchFamily="2" charset="2"/>
              <a:buChar char="ü"/>
            </a:pPr>
            <a:r>
              <a:rPr lang="de-DE" sz="1400" dirty="0" smtClean="0">
                <a:solidFill>
                  <a:schemeClr val="bg2"/>
                </a:solidFill>
              </a:rPr>
              <a:t>A/B-Tests</a:t>
            </a:r>
            <a:endParaRPr lang="de-DE" sz="1400" dirty="0">
              <a:solidFill>
                <a:schemeClr val="bg2"/>
              </a:solidFill>
            </a:endParaRPr>
          </a:p>
        </p:txBody>
      </p:sp>
      <p:sp>
        <p:nvSpPr>
          <p:cNvPr id="2" name="TextBox 1"/>
          <p:cNvSpPr txBox="1"/>
          <p:nvPr/>
        </p:nvSpPr>
        <p:spPr>
          <a:xfrm>
            <a:off x="1592826" y="737419"/>
            <a:ext cx="914400" cy="914400"/>
          </a:xfrm>
          <a:prstGeom prst="rect">
            <a:avLst/>
          </a:prstGeom>
        </p:spPr>
        <p:txBody>
          <a:bodyPr vert="horz" wrap="none" lIns="91440" tIns="45720" rIns="91440" bIns="45720" rtlCol="0" anchor="t">
            <a:normAutofit/>
          </a:bodyPr>
          <a:lstStyle/>
          <a:p>
            <a:endParaRPr lang="en-US" dirty="0">
              <a:solidFill>
                <a:srgbClr val="535353"/>
              </a:solidFill>
            </a:endParaRPr>
          </a:p>
        </p:txBody>
      </p:sp>
      <p:sp>
        <p:nvSpPr>
          <p:cNvPr id="5" name="TextBox 4">
            <a:extLst>
              <a:ext uri="{FF2B5EF4-FFF2-40B4-BE49-F238E27FC236}">
                <a16:creationId xmlns:a16="http://schemas.microsoft.com/office/drawing/2014/main" id="{C59F2C7B-424B-9742-BE1A-9960366F2C3D}"/>
              </a:ext>
            </a:extLst>
          </p:cNvPr>
          <p:cNvSpPr txBox="1"/>
          <p:nvPr/>
        </p:nvSpPr>
        <p:spPr>
          <a:xfrm>
            <a:off x="936458" y="5874194"/>
            <a:ext cx="10317676" cy="766119"/>
          </a:xfrm>
          <a:prstGeom prst="rect">
            <a:avLst/>
          </a:prstGeom>
        </p:spPr>
        <p:txBody>
          <a:bodyPr vert="horz" wrap="square" lIns="91440" tIns="45720" rIns="91440" bIns="45720" rtlCol="0" anchor="t">
            <a:normAutofit/>
          </a:bodyPr>
          <a:lstStyle/>
          <a:p>
            <a:pPr algn="ctr"/>
            <a:r>
              <a:rPr lang="de-DE" sz="1050" dirty="0" smtClean="0">
                <a:solidFill>
                  <a:schemeClr val="bg2"/>
                </a:solidFill>
              </a:rPr>
              <a:t>1x 1 Stunde Beratung in Bezug auf die Zustellbarkeit bei Select &amp; Complete für 135€ pro Stunde</a:t>
            </a:r>
          </a:p>
          <a:p>
            <a:pPr algn="ctr"/>
            <a:endParaRPr lang="de-DE" sz="1050" dirty="0">
              <a:solidFill>
                <a:schemeClr val="bg2"/>
              </a:solidFill>
            </a:endParaRPr>
          </a:p>
        </p:txBody>
      </p:sp>
      <p:cxnSp>
        <p:nvCxnSpPr>
          <p:cNvPr id="13" name="Straight Connector 12">
            <a:extLst>
              <a:ext uri="{FF2B5EF4-FFF2-40B4-BE49-F238E27FC236}">
                <a16:creationId xmlns:a16="http://schemas.microsoft.com/office/drawing/2014/main" id="{06B180B4-9E2F-AC48-86DA-5E12E20F8C65}"/>
              </a:ext>
            </a:extLst>
          </p:cNvPr>
          <p:cNvCxnSpPr/>
          <p:nvPr/>
        </p:nvCxnSpPr>
        <p:spPr>
          <a:xfrm>
            <a:off x="4004341" y="1565320"/>
            <a:ext cx="0" cy="411480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AC42FD-C818-6146-999F-3D22BDE173FE}"/>
              </a:ext>
            </a:extLst>
          </p:cNvPr>
          <p:cNvCxnSpPr/>
          <p:nvPr/>
        </p:nvCxnSpPr>
        <p:spPr>
          <a:xfrm>
            <a:off x="8126982" y="1565321"/>
            <a:ext cx="0" cy="4114800"/>
          </a:xfrm>
          <a:prstGeom prst="line">
            <a:avLst/>
          </a:prstGeom>
          <a:ln w="28575">
            <a:solidFill>
              <a:schemeClr val="accent3"/>
            </a:solidFill>
          </a:ln>
        </p:spPr>
        <p:style>
          <a:lnRef idx="2">
            <a:schemeClr val="accent1"/>
          </a:lnRef>
          <a:fillRef idx="0">
            <a:schemeClr val="accent1"/>
          </a:fillRef>
          <a:effectRef idx="1">
            <a:schemeClr val="accent1"/>
          </a:effectRef>
          <a:fontRef idx="minor">
            <a:schemeClr val="tx1"/>
          </a:fontRef>
        </p:style>
      </p:cxnSp>
      <p:sp>
        <p:nvSpPr>
          <p:cNvPr id="8" name="Plus 7">
            <a:extLst>
              <a:ext uri="{FF2B5EF4-FFF2-40B4-BE49-F238E27FC236}">
                <a16:creationId xmlns:a16="http://schemas.microsoft.com/office/drawing/2014/main" id="{756D2403-2E4A-E141-AACB-3F85BE99098E}"/>
              </a:ext>
            </a:extLst>
          </p:cNvPr>
          <p:cNvSpPr/>
          <p:nvPr/>
        </p:nvSpPr>
        <p:spPr>
          <a:xfrm>
            <a:off x="7137913" y="2463228"/>
            <a:ext cx="512022" cy="448731"/>
          </a:xfrm>
          <a:prstGeom prst="mathPlus">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a:extLst>
              <a:ext uri="{FF2B5EF4-FFF2-40B4-BE49-F238E27FC236}">
                <a16:creationId xmlns:a16="http://schemas.microsoft.com/office/drawing/2014/main" id="{79C399F4-6B54-B841-82F2-2743E2F4A1D6}"/>
              </a:ext>
            </a:extLst>
          </p:cNvPr>
          <p:cNvSpPr/>
          <p:nvPr/>
        </p:nvSpPr>
        <p:spPr>
          <a:xfrm>
            <a:off x="4004341" y="2335431"/>
            <a:ext cx="3859259" cy="712456"/>
          </a:xfrm>
          <a:prstGeom prst="homePlat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solidFill>
                  <a:schemeClr val="bg2"/>
                </a:solidFill>
              </a:rPr>
              <a:t>  Enthält neben den Select </a:t>
            </a:r>
            <a:endParaRPr lang="de-DE" sz="1400" b="1" dirty="0" smtClean="0">
              <a:solidFill>
                <a:schemeClr val="bg2"/>
              </a:solidFill>
            </a:endParaRPr>
          </a:p>
          <a:p>
            <a:r>
              <a:rPr lang="de-DE" sz="1400" b="1" dirty="0">
                <a:solidFill>
                  <a:schemeClr val="bg2"/>
                </a:solidFill>
              </a:rPr>
              <a:t> </a:t>
            </a:r>
            <a:r>
              <a:rPr lang="de-DE" sz="1400" b="1" dirty="0" smtClean="0">
                <a:solidFill>
                  <a:schemeClr val="bg2"/>
                </a:solidFill>
              </a:rPr>
              <a:t> Features </a:t>
            </a:r>
            <a:r>
              <a:rPr lang="de-DE" sz="1400" b="1" dirty="0">
                <a:solidFill>
                  <a:schemeClr val="bg2"/>
                </a:solidFill>
              </a:rPr>
              <a:t>auch: </a:t>
            </a:r>
          </a:p>
        </p:txBody>
      </p:sp>
      <p:sp>
        <p:nvSpPr>
          <p:cNvPr id="21" name="Plus 20">
            <a:extLst>
              <a:ext uri="{FF2B5EF4-FFF2-40B4-BE49-F238E27FC236}">
                <a16:creationId xmlns:a16="http://schemas.microsoft.com/office/drawing/2014/main" id="{FA0282D0-647B-0A46-9BAD-EC2A81B2BA71}"/>
              </a:ext>
            </a:extLst>
          </p:cNvPr>
          <p:cNvSpPr/>
          <p:nvPr/>
        </p:nvSpPr>
        <p:spPr>
          <a:xfrm>
            <a:off x="11266491" y="2463228"/>
            <a:ext cx="512022" cy="448731"/>
          </a:xfrm>
          <a:prstGeom prst="mathPlus">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B6EB1899-DBA5-CD44-90AB-C46E519AF04B}"/>
              </a:ext>
            </a:extLst>
          </p:cNvPr>
          <p:cNvSpPr/>
          <p:nvPr/>
        </p:nvSpPr>
        <p:spPr>
          <a:xfrm>
            <a:off x="8132919" y="2347787"/>
            <a:ext cx="3859259" cy="712456"/>
          </a:xfrm>
          <a:prstGeom prst="homePlat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solidFill>
                  <a:schemeClr val="bg2"/>
                </a:solidFill>
              </a:rPr>
              <a:t>  Enthält neben den </a:t>
            </a:r>
            <a:endParaRPr lang="de-DE" sz="1400" b="1" dirty="0" smtClean="0">
              <a:solidFill>
                <a:schemeClr val="bg2"/>
              </a:solidFill>
            </a:endParaRPr>
          </a:p>
          <a:p>
            <a:r>
              <a:rPr lang="de-DE" sz="1400" b="1" dirty="0">
                <a:solidFill>
                  <a:schemeClr val="bg2"/>
                </a:solidFill>
              </a:rPr>
              <a:t> </a:t>
            </a:r>
            <a:r>
              <a:rPr lang="de-DE" sz="1400" b="1" dirty="0" smtClean="0">
                <a:solidFill>
                  <a:schemeClr val="bg2"/>
                </a:solidFill>
              </a:rPr>
              <a:t> Complete-Features </a:t>
            </a:r>
            <a:r>
              <a:rPr lang="de-DE" sz="1400" b="1" dirty="0">
                <a:solidFill>
                  <a:schemeClr val="bg2"/>
                </a:solidFill>
              </a:rPr>
              <a:t>auch: </a:t>
            </a:r>
          </a:p>
        </p:txBody>
      </p:sp>
    </p:spTree>
    <p:extLst>
      <p:ext uri="{BB962C8B-B14F-4D97-AF65-F5344CB8AC3E}">
        <p14:creationId xmlns:p14="http://schemas.microsoft.com/office/powerpoint/2010/main" val="276626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3940484"/>
            <a:ext cx="12192000" cy="1727632"/>
          </a:xfrm>
        </p:spPr>
        <p:txBody>
          <a:bodyPr/>
          <a:lstStyle/>
          <a:p>
            <a:r>
              <a:rPr lang="de-DE" b="1" dirty="0"/>
              <a:t>Vielen Dank!</a:t>
            </a:r>
            <a:endParaRPr lang="de-DE" dirty="0"/>
          </a:p>
        </p:txBody>
      </p:sp>
    </p:spTree>
    <p:extLst>
      <p:ext uri="{BB962C8B-B14F-4D97-AF65-F5344CB8AC3E}">
        <p14:creationId xmlns:p14="http://schemas.microsoft.com/office/powerpoint/2010/main" val="127359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FF9E-FB87-5D42-B4E3-B96B5CA8013A}"/>
              </a:ext>
            </a:extLst>
          </p:cNvPr>
          <p:cNvSpPr>
            <a:spLocks noGrp="1"/>
          </p:cNvSpPr>
          <p:nvPr>
            <p:ph type="title"/>
          </p:nvPr>
        </p:nvSpPr>
        <p:spPr/>
        <p:txBody>
          <a:bodyPr/>
          <a:lstStyle/>
          <a:p>
            <a:r>
              <a:rPr lang="de-DE" smtClean="0"/>
              <a:t>Marketing-Automatisierung – Definition</a:t>
            </a:r>
          </a:p>
        </p:txBody>
      </p:sp>
      <p:sp>
        <p:nvSpPr>
          <p:cNvPr id="3" name="Text Placeholder 2">
            <a:extLst>
              <a:ext uri="{FF2B5EF4-FFF2-40B4-BE49-F238E27FC236}">
                <a16:creationId xmlns:a16="http://schemas.microsoft.com/office/drawing/2014/main" id="{D5392E97-42AE-1942-9E42-73B0DF37BAD3}"/>
              </a:ext>
            </a:extLst>
          </p:cNvPr>
          <p:cNvSpPr>
            <a:spLocks noGrp="1"/>
          </p:cNvSpPr>
          <p:nvPr>
            <p:ph type="body" sz="quarter" idx="10"/>
          </p:nvPr>
        </p:nvSpPr>
        <p:spPr/>
        <p:txBody>
          <a:bodyPr>
            <a:normAutofit/>
          </a:bodyPr>
          <a:lstStyle/>
          <a:p>
            <a:pPr marL="0" indent="0" algn="ctr">
              <a:lnSpc>
                <a:spcPct val="150000"/>
              </a:lnSpc>
              <a:buNone/>
            </a:pPr>
            <a:r>
              <a:rPr lang="de-DE" i="1" dirty="0"/>
              <a:t>„Marketing-Automatisierung ist smarter und leistungsstärker als herkömmliches E-Mail-Marketing. Marketing-Experten können erweiterte Interaktion mit ihren Kunden automatisch planen, ohne selbst eingreifen zu müssen.“</a:t>
            </a:r>
            <a:endParaRPr lang="de-DE" sz="2000" i="1" dirty="0"/>
          </a:p>
        </p:txBody>
      </p:sp>
      <p:pic>
        <p:nvPicPr>
          <p:cNvPr id="5" name="Picture 4">
            <a:extLst>
              <a:ext uri="{FF2B5EF4-FFF2-40B4-BE49-F238E27FC236}">
                <a16:creationId xmlns:a16="http://schemas.microsoft.com/office/drawing/2014/main" id="{6887FA16-ABCE-4847-A05D-E195F3F9E9CF}"/>
              </a:ext>
            </a:extLst>
          </p:cNvPr>
          <p:cNvPicPr>
            <a:picLocks noChangeAspect="1"/>
          </p:cNvPicPr>
          <p:nvPr/>
        </p:nvPicPr>
        <p:blipFill>
          <a:blip r:embed="rId3"/>
          <a:stretch>
            <a:fillRect/>
          </a:stretch>
        </p:blipFill>
        <p:spPr>
          <a:xfrm>
            <a:off x="4834445" y="3480624"/>
            <a:ext cx="2145475" cy="2145475"/>
          </a:xfrm>
          <a:prstGeom prst="rect">
            <a:avLst/>
          </a:prstGeom>
        </p:spPr>
      </p:pic>
      <p:sp>
        <p:nvSpPr>
          <p:cNvPr id="4" name="TextBox 3">
            <a:extLst>
              <a:ext uri="{FF2B5EF4-FFF2-40B4-BE49-F238E27FC236}">
                <a16:creationId xmlns:a16="http://schemas.microsoft.com/office/drawing/2014/main" id="{A9CF3F5D-D1C3-444B-ABCA-F18F5DF5BCE4}"/>
              </a:ext>
            </a:extLst>
          </p:cNvPr>
          <p:cNvSpPr txBox="1"/>
          <p:nvPr/>
        </p:nvSpPr>
        <p:spPr>
          <a:xfrm>
            <a:off x="2806938" y="5793664"/>
            <a:ext cx="6598920" cy="396240"/>
          </a:xfrm>
          <a:prstGeom prst="rect">
            <a:avLst/>
          </a:prstGeom>
        </p:spPr>
        <p:txBody>
          <a:bodyPr vert="horz" wrap="square" lIns="91440" tIns="45720" rIns="91440" bIns="45720" rtlCol="0" anchor="t">
            <a:normAutofit/>
          </a:bodyPr>
          <a:lstStyle/>
          <a:p>
            <a:pPr algn="ctr"/>
            <a:r>
              <a:rPr lang="de-DE" sz="1400" i="1" dirty="0">
                <a:solidFill>
                  <a:schemeClr val="bg2"/>
                </a:solidFill>
              </a:rPr>
              <a:t>Quelle: </a:t>
            </a:r>
            <a:r>
              <a:rPr lang="de-DE" sz="1400" i="1" dirty="0">
                <a:solidFill>
                  <a:schemeClr val="bg2"/>
                </a:solidFill>
                <a:hlinkClick r:id="rId4"/>
              </a:rPr>
              <a:t>PC Mag.com</a:t>
            </a:r>
            <a:endParaRPr lang="de-DE" sz="1400" i="1" dirty="0">
              <a:solidFill>
                <a:schemeClr val="bg2"/>
              </a:solidFill>
            </a:endParaRPr>
          </a:p>
        </p:txBody>
      </p:sp>
    </p:spTree>
    <p:extLst>
      <p:ext uri="{BB962C8B-B14F-4D97-AF65-F5344CB8AC3E}">
        <p14:creationId xmlns:p14="http://schemas.microsoft.com/office/powerpoint/2010/main" val="160267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Act! Marketing Automation – Einführung</a:t>
            </a:r>
          </a:p>
        </p:txBody>
      </p:sp>
      <p:sp>
        <p:nvSpPr>
          <p:cNvPr id="3" name="Text Placeholder 2"/>
          <p:cNvSpPr>
            <a:spLocks noGrp="1"/>
          </p:cNvSpPr>
          <p:nvPr>
            <p:ph type="body" sz="quarter" idx="10"/>
          </p:nvPr>
        </p:nvSpPr>
        <p:spPr/>
        <p:txBody>
          <a:bodyPr>
            <a:normAutofit/>
          </a:bodyPr>
          <a:lstStyle/>
          <a:p>
            <a:pPr marL="0" indent="0" algn="ctr">
              <a:lnSpc>
                <a:spcPct val="150000"/>
              </a:lnSpc>
              <a:buNone/>
            </a:pPr>
            <a:endParaRPr lang="de-DE" sz="1050" dirty="0"/>
          </a:p>
          <a:p>
            <a:pPr marL="0" indent="0" algn="ctr">
              <a:lnSpc>
                <a:spcPct val="150000"/>
              </a:lnSpc>
              <a:buNone/>
            </a:pPr>
            <a:endParaRPr lang="de-DE" sz="2800" dirty="0"/>
          </a:p>
          <a:p>
            <a:pPr marL="0" indent="0" algn="ctr">
              <a:lnSpc>
                <a:spcPct val="150000"/>
              </a:lnSpc>
              <a:buNone/>
            </a:pPr>
            <a:endParaRPr lang="de-DE" sz="2800" dirty="0"/>
          </a:p>
          <a:p>
            <a:pPr marL="0" indent="0" algn="ctr">
              <a:lnSpc>
                <a:spcPct val="150000"/>
              </a:lnSpc>
              <a:buNone/>
            </a:pPr>
            <a:r>
              <a:rPr lang="de-DE" sz="2800" dirty="0"/>
              <a:t>Act! Marketing Automation vereinfacht und </a:t>
            </a:r>
            <a:r>
              <a:rPr lang="de-DE" sz="2800" b="1" dirty="0" smtClean="0">
                <a:solidFill>
                  <a:schemeClr val="accent3"/>
                </a:solidFill>
              </a:rPr>
              <a:t>optimiert</a:t>
            </a:r>
            <a:r>
              <a:rPr lang="de-DE" smtClean="0"/>
              <a:t> </a:t>
            </a:r>
            <a:r>
              <a:rPr lang="de-DE" sz="2800" b="1" dirty="0">
                <a:solidFill>
                  <a:schemeClr val="accent3"/>
                </a:solidFill>
              </a:rPr>
              <a:t>die Kommunikation mit Interessenten und Kunden</a:t>
            </a:r>
            <a:r>
              <a:rPr lang="de-DE" sz="2800" dirty="0"/>
              <a:t>. Die Anzahl der</a:t>
            </a:r>
            <a:r>
              <a:rPr lang="de-DE" smtClean="0"/>
              <a:t> </a:t>
            </a:r>
            <a:r>
              <a:rPr lang="de-DE" sz="2800" dirty="0"/>
              <a:t> Interaktionen wird maximiert und Ihr Unternehmenswachstum gefördert.</a:t>
            </a:r>
          </a:p>
        </p:txBody>
      </p:sp>
      <p:pic>
        <p:nvPicPr>
          <p:cNvPr id="7" name="Picture 6">
            <a:extLst>
              <a:ext uri="{FF2B5EF4-FFF2-40B4-BE49-F238E27FC236}">
                <a16:creationId xmlns:a16="http://schemas.microsoft.com/office/drawing/2014/main" id="{325FE97A-CF8F-5341-8DAC-809F937ABB65}"/>
              </a:ext>
            </a:extLst>
          </p:cNvPr>
          <p:cNvPicPr>
            <a:picLocks noChangeAspect="1"/>
          </p:cNvPicPr>
          <p:nvPr/>
        </p:nvPicPr>
        <p:blipFill>
          <a:blip r:embed="rId3"/>
          <a:stretch>
            <a:fillRect/>
          </a:stretch>
        </p:blipFill>
        <p:spPr>
          <a:xfrm>
            <a:off x="2433012" y="1954206"/>
            <a:ext cx="7335828" cy="857374"/>
          </a:xfrm>
          <a:prstGeom prst="rect">
            <a:avLst/>
          </a:prstGeom>
        </p:spPr>
      </p:pic>
    </p:spTree>
    <p:extLst>
      <p:ext uri="{BB962C8B-B14F-4D97-AF65-F5344CB8AC3E}">
        <p14:creationId xmlns:p14="http://schemas.microsoft.com/office/powerpoint/2010/main" val="67033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Marketing Automation</a:t>
            </a:r>
          </a:p>
        </p:txBody>
      </p:sp>
      <p:sp>
        <p:nvSpPr>
          <p:cNvPr id="4" name="Text Placeholder 2"/>
          <p:cNvSpPr>
            <a:spLocks noGrp="1"/>
          </p:cNvSpPr>
          <p:nvPr>
            <p:ph type="body" sz="quarter" idx="10"/>
          </p:nvPr>
        </p:nvSpPr>
        <p:spPr>
          <a:xfrm>
            <a:off x="328614" y="2155750"/>
            <a:ext cx="4091746" cy="672002"/>
          </a:xfrm>
        </p:spPr>
        <p:txBody>
          <a:bodyPr>
            <a:normAutofit/>
          </a:bodyPr>
          <a:lstStyle/>
          <a:p>
            <a:pPr marL="0" indent="0" algn="ctr">
              <a:buNone/>
            </a:pPr>
            <a:r>
              <a:rPr lang="en-GB" dirty="0" err="1"/>
              <a:t>Versand</a:t>
            </a:r>
            <a:r>
              <a:rPr lang="en-GB" dirty="0"/>
              <a:t> von </a:t>
            </a:r>
            <a:r>
              <a:rPr lang="en-GB" dirty="0" err="1"/>
              <a:t>Kampagnen</a:t>
            </a:r>
            <a:r>
              <a:rPr lang="en-GB" dirty="0"/>
              <a:t> </a:t>
            </a:r>
          </a:p>
        </p:txBody>
      </p:sp>
      <p:pic>
        <p:nvPicPr>
          <p:cNvPr id="5" name="Picture 4">
            <a:extLst>
              <a:ext uri="{FF2B5EF4-FFF2-40B4-BE49-F238E27FC236}">
                <a16:creationId xmlns:a16="http://schemas.microsoft.com/office/drawing/2014/main" id="{D77AA4EC-21BB-034F-BFF2-9F73329E3F22}"/>
              </a:ext>
            </a:extLst>
          </p:cNvPr>
          <p:cNvPicPr>
            <a:picLocks noChangeAspect="1"/>
          </p:cNvPicPr>
          <p:nvPr/>
        </p:nvPicPr>
        <p:blipFill>
          <a:blip r:embed="rId2"/>
          <a:stretch>
            <a:fillRect/>
          </a:stretch>
        </p:blipFill>
        <p:spPr>
          <a:xfrm>
            <a:off x="5515179" y="3111497"/>
            <a:ext cx="1182437" cy="1182437"/>
          </a:xfrm>
          <a:prstGeom prst="rect">
            <a:avLst/>
          </a:prstGeom>
        </p:spPr>
      </p:pic>
      <p:cxnSp>
        <p:nvCxnSpPr>
          <p:cNvPr id="6" name="Straight Arrow Connector 5"/>
          <p:cNvCxnSpPr>
            <a:stCxn id="8" idx="0"/>
            <a:endCxn id="20" idx="2"/>
          </p:cNvCxnSpPr>
          <p:nvPr/>
        </p:nvCxnSpPr>
        <p:spPr>
          <a:xfrm flipH="1" flipV="1">
            <a:off x="6092556" y="2491870"/>
            <a:ext cx="13842" cy="619627"/>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7" name="Text Placeholder 2"/>
          <p:cNvSpPr txBox="1">
            <a:spLocks/>
          </p:cNvSpPr>
          <p:nvPr/>
        </p:nvSpPr>
        <p:spPr>
          <a:xfrm>
            <a:off x="2675212" y="5245005"/>
            <a:ext cx="2411505" cy="67200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dirty="0">
                <a:solidFill>
                  <a:srgbClr val="364550"/>
                </a:solidFill>
              </a:rPr>
              <a:t>Lead-Scoring</a:t>
            </a:r>
          </a:p>
        </p:txBody>
      </p:sp>
      <p:sp>
        <p:nvSpPr>
          <p:cNvPr id="8" name="Text Placeholder 2"/>
          <p:cNvSpPr txBox="1">
            <a:spLocks/>
          </p:cNvSpPr>
          <p:nvPr/>
        </p:nvSpPr>
        <p:spPr>
          <a:xfrm>
            <a:off x="8214418" y="4975309"/>
            <a:ext cx="2411505" cy="80412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dirty="0">
                <a:solidFill>
                  <a:srgbClr val="364550"/>
                </a:solidFill>
              </a:rPr>
              <a:t>Lead-</a:t>
            </a:r>
            <a:r>
              <a:rPr lang="en-GB" dirty="0" err="1">
                <a:solidFill>
                  <a:srgbClr val="364550"/>
                </a:solidFill>
              </a:rPr>
              <a:t>Erfassung</a:t>
            </a:r>
            <a:r>
              <a:rPr lang="en-GB" dirty="0">
                <a:solidFill>
                  <a:srgbClr val="364550"/>
                </a:solidFill>
              </a:rPr>
              <a:t> und </a:t>
            </a:r>
            <a:r>
              <a:rPr lang="en-GB" dirty="0" err="1">
                <a:solidFill>
                  <a:srgbClr val="364550"/>
                </a:solidFill>
              </a:rPr>
              <a:t>Umfragen</a:t>
            </a:r>
            <a:endParaRPr lang="en-GB" dirty="0">
              <a:solidFill>
                <a:srgbClr val="364550"/>
              </a:solidFill>
            </a:endParaRPr>
          </a:p>
        </p:txBody>
      </p:sp>
      <p:sp>
        <p:nvSpPr>
          <p:cNvPr id="9" name="Text Placeholder 2"/>
          <p:cNvSpPr txBox="1">
            <a:spLocks/>
          </p:cNvSpPr>
          <p:nvPr/>
        </p:nvSpPr>
        <p:spPr>
          <a:xfrm>
            <a:off x="5086717" y="5242320"/>
            <a:ext cx="2411505" cy="67200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dirty="0">
                <a:solidFill>
                  <a:srgbClr val="364550"/>
                </a:solidFill>
              </a:rPr>
              <a:t>Web-Analytics</a:t>
            </a:r>
          </a:p>
        </p:txBody>
      </p:sp>
      <p:sp>
        <p:nvSpPr>
          <p:cNvPr id="10" name="Text Placeholder 2"/>
          <p:cNvSpPr txBox="1">
            <a:spLocks/>
          </p:cNvSpPr>
          <p:nvPr/>
        </p:nvSpPr>
        <p:spPr>
          <a:xfrm>
            <a:off x="4331008" y="1984870"/>
            <a:ext cx="3634609" cy="5070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a:solidFill>
                  <a:srgbClr val="364550"/>
                </a:solidFill>
              </a:rPr>
              <a:t>Benutzerberechtigungen</a:t>
            </a:r>
            <a:endParaRPr lang="en-GB" dirty="0">
              <a:solidFill>
                <a:srgbClr val="364550"/>
              </a:solidFill>
            </a:endParaRPr>
          </a:p>
        </p:txBody>
      </p:sp>
      <p:sp>
        <p:nvSpPr>
          <p:cNvPr id="11" name="Text Placeholder 2"/>
          <p:cNvSpPr txBox="1">
            <a:spLocks/>
          </p:cNvSpPr>
          <p:nvPr/>
        </p:nvSpPr>
        <p:spPr>
          <a:xfrm>
            <a:off x="7965618" y="1940260"/>
            <a:ext cx="3591797" cy="209391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dirty="0">
                <a:solidFill>
                  <a:srgbClr val="364550"/>
                </a:solidFill>
              </a:rPr>
              <a:t>Workflow-</a:t>
            </a:r>
            <a:r>
              <a:rPr lang="en-GB" dirty="0" err="1">
                <a:solidFill>
                  <a:srgbClr val="364550"/>
                </a:solidFill>
              </a:rPr>
              <a:t>Aktionen</a:t>
            </a:r>
            <a:r>
              <a:rPr lang="en-GB" dirty="0">
                <a:solidFill>
                  <a:srgbClr val="364550"/>
                </a:solidFill>
              </a:rPr>
              <a:t>:</a:t>
            </a:r>
          </a:p>
          <a:p>
            <a:pPr lvl="0" algn="ctr">
              <a:defRPr/>
            </a:pPr>
            <a:r>
              <a:rPr lang="en-GB" sz="2000" dirty="0">
                <a:solidFill>
                  <a:srgbClr val="364550"/>
                </a:solidFill>
              </a:rPr>
              <a:t>Felder </a:t>
            </a:r>
            <a:r>
              <a:rPr lang="en-GB" sz="2000" dirty="0" err="1">
                <a:solidFill>
                  <a:srgbClr val="364550"/>
                </a:solidFill>
              </a:rPr>
              <a:t>aktualisieren</a:t>
            </a:r>
            <a:endParaRPr lang="en-GB" sz="2000" dirty="0">
              <a:solidFill>
                <a:srgbClr val="364550"/>
              </a:solidFill>
            </a:endParaRPr>
          </a:p>
          <a:p>
            <a:pPr lvl="0" algn="ctr">
              <a:defRPr/>
            </a:pPr>
            <a:r>
              <a:rPr lang="en-GB" sz="2000" dirty="0" err="1">
                <a:solidFill>
                  <a:srgbClr val="364550"/>
                </a:solidFill>
              </a:rPr>
              <a:t>Aktivitäten</a:t>
            </a:r>
            <a:r>
              <a:rPr lang="en-GB" sz="2000" dirty="0">
                <a:solidFill>
                  <a:srgbClr val="364550"/>
                </a:solidFill>
              </a:rPr>
              <a:t> </a:t>
            </a:r>
            <a:r>
              <a:rPr lang="en-GB" sz="2000" dirty="0" err="1">
                <a:solidFill>
                  <a:srgbClr val="364550"/>
                </a:solidFill>
              </a:rPr>
              <a:t>erstellen</a:t>
            </a:r>
            <a:endParaRPr lang="en-GB" sz="2000" dirty="0">
              <a:solidFill>
                <a:srgbClr val="364550"/>
              </a:solidFill>
            </a:endParaRPr>
          </a:p>
          <a:p>
            <a:pPr lvl="0" algn="ctr">
              <a:defRPr/>
            </a:pPr>
            <a:r>
              <a:rPr lang="en-GB" sz="2000" dirty="0" err="1">
                <a:solidFill>
                  <a:srgbClr val="364550"/>
                </a:solidFill>
              </a:rPr>
              <a:t>Verkaufschancen</a:t>
            </a:r>
            <a:r>
              <a:rPr lang="en-GB" sz="2000" dirty="0">
                <a:solidFill>
                  <a:srgbClr val="364550"/>
                </a:solidFill>
              </a:rPr>
              <a:t> </a:t>
            </a:r>
            <a:r>
              <a:rPr lang="en-GB" sz="2000" dirty="0" err="1">
                <a:solidFill>
                  <a:srgbClr val="364550"/>
                </a:solidFill>
              </a:rPr>
              <a:t>erstellen</a:t>
            </a:r>
            <a:endParaRPr lang="en-GB" sz="2000" dirty="0">
              <a:solidFill>
                <a:srgbClr val="364550"/>
              </a:solidFill>
            </a:endParaRPr>
          </a:p>
          <a:p>
            <a:pPr lvl="0" algn="ctr">
              <a:defRPr/>
            </a:pPr>
            <a:r>
              <a:rPr lang="en-GB" sz="2000" dirty="0" err="1">
                <a:solidFill>
                  <a:srgbClr val="364550"/>
                </a:solidFill>
              </a:rPr>
              <a:t>Zu</a:t>
            </a:r>
            <a:r>
              <a:rPr lang="en-GB" sz="2000" dirty="0">
                <a:solidFill>
                  <a:srgbClr val="364550"/>
                </a:solidFill>
              </a:rPr>
              <a:t> </a:t>
            </a:r>
            <a:r>
              <a:rPr lang="en-GB" sz="2000" dirty="0" err="1">
                <a:solidFill>
                  <a:srgbClr val="364550"/>
                </a:solidFill>
              </a:rPr>
              <a:t>Gruppen</a:t>
            </a:r>
            <a:r>
              <a:rPr lang="en-GB" sz="2000" dirty="0">
                <a:solidFill>
                  <a:srgbClr val="364550"/>
                </a:solidFill>
              </a:rPr>
              <a:t> </a:t>
            </a:r>
            <a:r>
              <a:rPr lang="en-GB" sz="2000" dirty="0" err="1">
                <a:solidFill>
                  <a:srgbClr val="364550"/>
                </a:solidFill>
              </a:rPr>
              <a:t>hinzufügen</a:t>
            </a:r>
            <a:r>
              <a:rPr lang="en-GB" sz="2000" dirty="0">
                <a:solidFill>
                  <a:srgbClr val="364550"/>
                </a:solidFill>
              </a:rPr>
              <a:t> </a:t>
            </a:r>
          </a:p>
        </p:txBody>
      </p:sp>
      <p:sp>
        <p:nvSpPr>
          <p:cNvPr id="12" name="Text Placeholder 2"/>
          <p:cNvSpPr txBox="1">
            <a:spLocks/>
          </p:cNvSpPr>
          <p:nvPr/>
        </p:nvSpPr>
        <p:spPr>
          <a:xfrm>
            <a:off x="629142" y="2827752"/>
            <a:ext cx="3382607" cy="73087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de-DE" dirty="0"/>
              <a:t>Kampagnenergebnisse</a:t>
            </a:r>
            <a:r>
              <a:rPr lang="en-US" dirty="0"/>
              <a:t> </a:t>
            </a:r>
            <a:endParaRPr kumimoji="0" lang="en-GB" sz="2400" b="0" i="0" u="none" strike="noStrike" kern="1200" cap="none" spc="0" normalizeH="0" baseline="0" noProof="0" dirty="0">
              <a:ln>
                <a:noFill/>
              </a:ln>
              <a:solidFill>
                <a:srgbClr val="364550"/>
              </a:solidFill>
              <a:effectLst/>
              <a:uLnTx/>
              <a:uFillTx/>
              <a:latin typeface="Arial" panose="020B0604020202020204"/>
              <a:ea typeface="+mn-ea"/>
              <a:cs typeface="+mn-cs"/>
            </a:endParaRPr>
          </a:p>
        </p:txBody>
      </p:sp>
      <p:sp>
        <p:nvSpPr>
          <p:cNvPr id="13" name="Text Placeholder 2"/>
          <p:cNvSpPr txBox="1">
            <a:spLocks/>
          </p:cNvSpPr>
          <p:nvPr/>
        </p:nvSpPr>
        <p:spPr>
          <a:xfrm>
            <a:off x="8599250" y="4244409"/>
            <a:ext cx="2251733" cy="82673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a:solidFill>
                  <a:srgbClr val="364550"/>
                </a:solidFill>
              </a:rPr>
              <a:t>Feldfunktionen</a:t>
            </a:r>
            <a:endParaRPr lang="en-GB" dirty="0">
              <a:solidFill>
                <a:srgbClr val="364550"/>
              </a:solidFill>
            </a:endParaRPr>
          </a:p>
        </p:txBody>
      </p:sp>
      <p:sp>
        <p:nvSpPr>
          <p:cNvPr id="14" name="Rectangle 13">
            <a:extLst>
              <a:ext uri="{FF2B5EF4-FFF2-40B4-BE49-F238E27FC236}">
                <a16:creationId xmlns:a16="http://schemas.microsoft.com/office/drawing/2014/main" id="{B268565C-B95E-7047-AD9D-F0187332DF98}"/>
              </a:ext>
            </a:extLst>
          </p:cNvPr>
          <p:cNvSpPr/>
          <p:nvPr/>
        </p:nvSpPr>
        <p:spPr>
          <a:xfrm>
            <a:off x="978110" y="1213146"/>
            <a:ext cx="10370974" cy="461665"/>
          </a:xfrm>
          <a:prstGeom prst="rect">
            <a:avLst/>
          </a:prstGeom>
        </p:spPr>
        <p:txBody>
          <a:bodyPr wrap="square">
            <a:spAutoFit/>
          </a:bodyPr>
          <a:lstStyle/>
          <a:p>
            <a:pPr lvl="0" algn="ctr">
              <a:defRPr/>
            </a:pPr>
            <a:r>
              <a:rPr lang="en-US" sz="2400" b="1" dirty="0">
                <a:solidFill>
                  <a:srgbClr val="328BC3"/>
                </a:solidFill>
              </a:rPr>
              <a:t>Marketing-</a:t>
            </a:r>
            <a:r>
              <a:rPr lang="en-US" sz="2400" b="1" dirty="0" err="1">
                <a:solidFill>
                  <a:srgbClr val="328BC3"/>
                </a:solidFill>
              </a:rPr>
              <a:t>Automatisierung</a:t>
            </a:r>
            <a:r>
              <a:rPr lang="en-US" sz="2400" b="1" dirty="0">
                <a:solidFill>
                  <a:srgbClr val="328BC3"/>
                </a:solidFill>
              </a:rPr>
              <a:t> </a:t>
            </a:r>
            <a:r>
              <a:rPr lang="en-US" sz="2400" b="1" dirty="0" err="1">
                <a:solidFill>
                  <a:srgbClr val="328BC3"/>
                </a:solidFill>
              </a:rPr>
              <a:t>mit</a:t>
            </a:r>
            <a:r>
              <a:rPr lang="en-US" sz="2400" b="1" dirty="0">
                <a:solidFill>
                  <a:srgbClr val="328BC3"/>
                </a:solidFill>
              </a:rPr>
              <a:t> </a:t>
            </a:r>
            <a:r>
              <a:rPr lang="en-US" sz="2400" b="1" dirty="0" err="1">
                <a:solidFill>
                  <a:srgbClr val="328BC3"/>
                </a:solidFill>
              </a:rPr>
              <a:t>vollständig</a:t>
            </a:r>
            <a:r>
              <a:rPr lang="en-US" sz="2400" b="1" dirty="0">
                <a:solidFill>
                  <a:srgbClr val="328BC3"/>
                </a:solidFill>
              </a:rPr>
              <a:t> </a:t>
            </a:r>
            <a:r>
              <a:rPr lang="en-US" sz="2400" b="1" dirty="0" err="1">
                <a:solidFill>
                  <a:srgbClr val="328BC3"/>
                </a:solidFill>
              </a:rPr>
              <a:t>integriertem</a:t>
            </a:r>
            <a:r>
              <a:rPr lang="en-US" sz="2400" b="1" dirty="0">
                <a:solidFill>
                  <a:srgbClr val="328BC3"/>
                </a:solidFill>
              </a:rPr>
              <a:t> CRM </a:t>
            </a:r>
          </a:p>
        </p:txBody>
      </p:sp>
      <p:sp>
        <p:nvSpPr>
          <p:cNvPr id="15" name="Text Placeholder 2"/>
          <p:cNvSpPr txBox="1">
            <a:spLocks/>
          </p:cNvSpPr>
          <p:nvPr/>
        </p:nvSpPr>
        <p:spPr>
          <a:xfrm>
            <a:off x="328615" y="3706831"/>
            <a:ext cx="4002394" cy="159208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en-GB" dirty="0">
                <a:solidFill>
                  <a:srgbClr val="364550"/>
                </a:solidFill>
              </a:rPr>
              <a:t>Workflow-</a:t>
            </a:r>
            <a:r>
              <a:rPr lang="en-GB" dirty="0" err="1">
                <a:solidFill>
                  <a:srgbClr val="364550"/>
                </a:solidFill>
              </a:rPr>
              <a:t>Entscheidungen</a:t>
            </a:r>
            <a:r>
              <a:rPr lang="en-GB" dirty="0">
                <a:solidFill>
                  <a:srgbClr val="364550"/>
                </a:solidFill>
              </a:rPr>
              <a:t>: </a:t>
            </a:r>
          </a:p>
          <a:p>
            <a:pPr lvl="0" algn="ctr">
              <a:defRPr/>
            </a:pPr>
            <a:r>
              <a:rPr lang="en-GB" sz="2000" dirty="0" err="1">
                <a:solidFill>
                  <a:srgbClr val="364550"/>
                </a:solidFill>
              </a:rPr>
              <a:t>Feldwert</a:t>
            </a:r>
            <a:endParaRPr lang="en-GB" sz="2000" dirty="0">
              <a:solidFill>
                <a:srgbClr val="364550"/>
              </a:solidFill>
            </a:endParaRPr>
          </a:p>
          <a:p>
            <a:pPr lvl="0" algn="ctr">
              <a:defRPr/>
            </a:pPr>
            <a:r>
              <a:rPr lang="en-GB" sz="2000" dirty="0" err="1">
                <a:solidFill>
                  <a:srgbClr val="364550"/>
                </a:solidFill>
              </a:rPr>
              <a:t>Gruppenzugehörigkeit</a:t>
            </a:r>
            <a:endParaRPr lang="en-GB" sz="2000" dirty="0">
              <a:solidFill>
                <a:srgbClr val="364550"/>
              </a:solidFill>
            </a:endParaRPr>
          </a:p>
        </p:txBody>
      </p:sp>
      <p:cxnSp>
        <p:nvCxnSpPr>
          <p:cNvPr id="16" name="Straight Arrow Connector 15"/>
          <p:cNvCxnSpPr>
            <a:endCxn id="8" idx="2"/>
          </p:cNvCxnSpPr>
          <p:nvPr/>
        </p:nvCxnSpPr>
        <p:spPr>
          <a:xfrm flipH="1" flipV="1">
            <a:off x="6106398" y="4293934"/>
            <a:ext cx="23781" cy="949540"/>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919928" y="4091349"/>
            <a:ext cx="1723870" cy="242063"/>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8" idx="1"/>
          </p:cNvCxnSpPr>
          <p:nvPr/>
        </p:nvCxnSpPr>
        <p:spPr>
          <a:xfrm>
            <a:off x="4011749" y="3095874"/>
            <a:ext cx="1503430" cy="606842"/>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387607" y="4256377"/>
            <a:ext cx="1450825" cy="983259"/>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3"/>
          </p:cNvCxnSpPr>
          <p:nvPr/>
        </p:nvCxnSpPr>
        <p:spPr>
          <a:xfrm flipH="1" flipV="1">
            <a:off x="4420359" y="2491751"/>
            <a:ext cx="1223439" cy="816240"/>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629400" y="2889170"/>
            <a:ext cx="1571646" cy="452671"/>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3"/>
          </p:cNvCxnSpPr>
          <p:nvPr/>
        </p:nvCxnSpPr>
        <p:spPr>
          <a:xfrm>
            <a:off x="6697616" y="3702716"/>
            <a:ext cx="1981689" cy="738091"/>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6528383" y="4091349"/>
            <a:ext cx="1672663" cy="883960"/>
          </a:xfrm>
          <a:prstGeom prst="straightConnector1">
            <a:avLst/>
          </a:prstGeom>
          <a:ln w="476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12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Wichtigste Features</a:t>
            </a:r>
          </a:p>
        </p:txBody>
      </p:sp>
      <p:sp>
        <p:nvSpPr>
          <p:cNvPr id="3" name="Text Placeholder 2"/>
          <p:cNvSpPr>
            <a:spLocks noGrp="1"/>
          </p:cNvSpPr>
          <p:nvPr>
            <p:ph type="body" sz="quarter" idx="10"/>
          </p:nvPr>
        </p:nvSpPr>
        <p:spPr>
          <a:xfrm>
            <a:off x="681116" y="1370914"/>
            <a:ext cx="5442098" cy="4498975"/>
          </a:xfrm>
        </p:spPr>
        <p:txBody>
          <a:bodyPr>
            <a:noAutofit/>
          </a:bodyPr>
          <a:lstStyle/>
          <a:p>
            <a:pPr>
              <a:lnSpc>
                <a:spcPct val="150000"/>
              </a:lnSpc>
              <a:buClr>
                <a:schemeClr val="accent3"/>
              </a:buClr>
              <a:buFont typeface="Wingdings" pitchFamily="2" charset="2"/>
              <a:buChar char="ü"/>
            </a:pPr>
            <a:r>
              <a:rPr lang="de-DE" sz="1800" dirty="0"/>
              <a:t>Umfassendes Management von Kampagnen: Blasts, Drip &amp; Nurturing</a:t>
            </a:r>
          </a:p>
          <a:p>
            <a:pPr>
              <a:lnSpc>
                <a:spcPct val="150000"/>
              </a:lnSpc>
              <a:buClr>
                <a:schemeClr val="accent3"/>
              </a:buClr>
              <a:buFont typeface="Wingdings" pitchFamily="2" charset="2"/>
              <a:buChar char="ü"/>
            </a:pPr>
            <a:r>
              <a:rPr lang="de-DE" sz="1800" dirty="0"/>
              <a:t>Visueller Workflow-Designer &amp; Interaktiver Vorlageneditor</a:t>
            </a:r>
          </a:p>
          <a:p>
            <a:pPr lvl="0">
              <a:lnSpc>
                <a:spcPct val="150000"/>
              </a:lnSpc>
              <a:buClr>
                <a:schemeClr val="accent3"/>
              </a:buClr>
              <a:buFont typeface="Wingdings" pitchFamily="2" charset="2"/>
              <a:buChar char="ü"/>
            </a:pPr>
            <a:r>
              <a:rPr lang="de-DE" sz="1800" dirty="0"/>
              <a:t>Effektive Lead-Erfassung &amp; </a:t>
            </a:r>
            <a:r>
              <a:rPr lang="de-DE" sz="1800" dirty="0" smtClean="0"/>
              <a:t>Optimales Lead Scoring und </a:t>
            </a:r>
            <a:r>
              <a:rPr lang="de-DE" sz="1800" dirty="0" err="1" smtClean="0"/>
              <a:t>Nurturing</a:t>
            </a:r>
            <a:endParaRPr lang="de-DE" sz="1800" dirty="0"/>
          </a:p>
          <a:p>
            <a:pPr>
              <a:lnSpc>
                <a:spcPct val="150000"/>
              </a:lnSpc>
              <a:buClr>
                <a:schemeClr val="accent3"/>
              </a:buClr>
              <a:buFont typeface="Wingdings" pitchFamily="2" charset="2"/>
              <a:buChar char="ü"/>
            </a:pPr>
            <a:r>
              <a:rPr lang="de-DE" sz="1800" dirty="0"/>
              <a:t>Zeitsparender CRM-Workflow mit</a:t>
            </a:r>
            <a:r>
              <a:rPr lang="de-DE" sz="2000" dirty="0" smtClean="0"/>
              <a:t> </a:t>
            </a:r>
            <a:r>
              <a:rPr lang="de-DE" sz="1800" dirty="0"/>
              <a:t>priorisierten Follow-ups </a:t>
            </a:r>
          </a:p>
          <a:p>
            <a:pPr>
              <a:lnSpc>
                <a:spcPct val="150000"/>
              </a:lnSpc>
              <a:buClr>
                <a:schemeClr val="accent3"/>
              </a:buClr>
              <a:buFont typeface="Wingdings" pitchFamily="2" charset="2"/>
              <a:buChar char="ü"/>
            </a:pPr>
            <a:r>
              <a:rPr lang="de-DE" sz="1800" dirty="0"/>
              <a:t>Echtzeit-Reaktionskennzahlen &amp; A</a:t>
            </a:r>
            <a:r>
              <a:rPr lang="de-DE" sz="1800" dirty="0" smtClean="0"/>
              <a:t>ussagekräftige </a:t>
            </a:r>
            <a:r>
              <a:rPr lang="de-DE" sz="1800" dirty="0"/>
              <a:t>Einblicke in Kunden</a:t>
            </a:r>
          </a:p>
        </p:txBody>
      </p:sp>
      <p:pic>
        <p:nvPicPr>
          <p:cNvPr id="7" name="Picture 6">
            <a:extLst>
              <a:ext uri="{FF2B5EF4-FFF2-40B4-BE49-F238E27FC236}">
                <a16:creationId xmlns:a16="http://schemas.microsoft.com/office/drawing/2014/main" id="{80A45F98-1F5C-3544-8F35-56A523F894BB}"/>
              </a:ext>
            </a:extLst>
          </p:cNvPr>
          <p:cNvPicPr>
            <a:picLocks noChangeAspect="1"/>
          </p:cNvPicPr>
          <p:nvPr/>
        </p:nvPicPr>
        <p:blipFill>
          <a:blip r:embed="rId3"/>
          <a:stretch>
            <a:fillRect/>
          </a:stretch>
        </p:blipFill>
        <p:spPr>
          <a:xfrm>
            <a:off x="7070931" y="1004357"/>
            <a:ext cx="6445313" cy="448953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176" y="2945476"/>
            <a:ext cx="4156507" cy="2924413"/>
          </a:xfrm>
          <a:prstGeom prst="rect">
            <a:avLst/>
          </a:prstGeom>
        </p:spPr>
      </p:pic>
    </p:spTree>
    <p:extLst>
      <p:ext uri="{BB962C8B-B14F-4D97-AF65-F5344CB8AC3E}">
        <p14:creationId xmlns:p14="http://schemas.microsoft.com/office/powerpoint/2010/main" val="47008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055F-8334-3442-A647-16B02A778608}"/>
              </a:ext>
            </a:extLst>
          </p:cNvPr>
          <p:cNvSpPr>
            <a:spLocks noGrp="1"/>
          </p:cNvSpPr>
          <p:nvPr>
            <p:ph type="title"/>
          </p:nvPr>
        </p:nvSpPr>
        <p:spPr/>
        <p:txBody>
          <a:bodyPr/>
          <a:lstStyle/>
          <a:p>
            <a:r>
              <a:rPr lang="de-DE" smtClean="0"/>
              <a:t>Umfassendes Management von Kampagnen</a:t>
            </a:r>
          </a:p>
        </p:txBody>
      </p:sp>
      <p:sp>
        <p:nvSpPr>
          <p:cNvPr id="5" name="Text Placeholder 4">
            <a:extLst>
              <a:ext uri="{FF2B5EF4-FFF2-40B4-BE49-F238E27FC236}">
                <a16:creationId xmlns:a16="http://schemas.microsoft.com/office/drawing/2014/main" id="{64C557CA-61C4-FE4C-8B99-FE03FE984E38}"/>
              </a:ext>
            </a:extLst>
          </p:cNvPr>
          <p:cNvSpPr>
            <a:spLocks noGrp="1"/>
          </p:cNvSpPr>
          <p:nvPr>
            <p:ph type="body" sz="quarter" idx="10"/>
          </p:nvPr>
        </p:nvSpPr>
        <p:spPr>
          <a:xfrm>
            <a:off x="681116" y="1370914"/>
            <a:ext cx="5597764" cy="4498975"/>
          </a:xfrm>
        </p:spPr>
        <p:txBody>
          <a:bodyPr>
            <a:normAutofit fontScale="47500" lnSpcReduction="20000"/>
          </a:bodyPr>
          <a:lstStyle/>
          <a:p>
            <a:pPr marL="0" indent="0">
              <a:lnSpc>
                <a:spcPct val="190000"/>
              </a:lnSpc>
              <a:buNone/>
            </a:pPr>
            <a:r>
              <a:rPr lang="de-DE" dirty="0" smtClean="0">
                <a:solidFill>
                  <a:schemeClr val="accent3"/>
                </a:solidFill>
              </a:rPr>
              <a:t>Optimieren</a:t>
            </a:r>
            <a:r>
              <a:rPr lang="de-DE" dirty="0" smtClean="0"/>
              <a:t> </a:t>
            </a:r>
            <a:r>
              <a:rPr lang="de-DE" dirty="0">
                <a:solidFill>
                  <a:schemeClr val="accent3"/>
                </a:solidFill>
              </a:rPr>
              <a:t>Sie den Kunden-Lebenszyklus von der ersten Interaktion bis hin zur Kundenbindung und Kundentreue – dank einer Marketing-Automatisierung bei jedem Interaktionspunkt. Lassen Sie Act! Marketing Automation für sich arbeiten. In Act! werden Lead Nurturing- und Response-Driven-Marketingkampagnen automatisch an Empfängerlisten gesendet. Sie legen die Kampagnenkriterien für eine bestimmte Empfängergruppe fest, die dann personalisierte Kampagnen passend zu ihren Interessen</a:t>
            </a:r>
            <a:r>
              <a:rPr lang="de-DE" dirty="0" smtClean="0"/>
              <a:t> </a:t>
            </a:r>
            <a:r>
              <a:rPr lang="de-DE" dirty="0">
                <a:solidFill>
                  <a:schemeClr val="accent3"/>
                </a:solidFill>
              </a:rPr>
              <a:t>erhalten.</a:t>
            </a:r>
          </a:p>
          <a:p>
            <a:pPr marL="0" indent="0">
              <a:lnSpc>
                <a:spcPct val="190000"/>
              </a:lnSpc>
              <a:buNone/>
            </a:pPr>
            <a:r>
              <a:rPr lang="de-DE" dirty="0">
                <a:solidFill>
                  <a:schemeClr val="accent3"/>
                </a:solidFill>
              </a:rPr>
              <a:t>Richten Sie je nach Bedarf einfache Ad-hoc-E-Mail-Blasts oder Drip-Marketingkampagnen für einmalige oder einzelne Kommunikationswege ein. Teilen Sie Ihre Kampagnen in den sozialen Medien, um Ihre Zielgruppe zu erreichen. Oder betten Sie Links für soziale Medien in Ihre Kampagnen ein, um mehr Verkehr zu Ihren sozialen Netzwerken zu leiten.</a:t>
            </a:r>
          </a:p>
          <a:p>
            <a:pPr marL="0" indent="0">
              <a:lnSpc>
                <a:spcPct val="170000"/>
              </a:lnSpc>
              <a:buNone/>
            </a:pPr>
            <a:endParaRPr lang="de-DE" dirty="0">
              <a:solidFill>
                <a:schemeClr val="accent3"/>
              </a:solidFill>
            </a:endParaRPr>
          </a:p>
        </p:txBody>
      </p:sp>
      <p:pic>
        <p:nvPicPr>
          <p:cNvPr id="4" name="Picture 3">
            <a:extLst>
              <a:ext uri="{FF2B5EF4-FFF2-40B4-BE49-F238E27FC236}">
                <a16:creationId xmlns:a16="http://schemas.microsoft.com/office/drawing/2014/main" id="{A33B1E02-2618-B340-BDBB-1D5F75F6250B}"/>
              </a:ext>
            </a:extLst>
          </p:cNvPr>
          <p:cNvPicPr>
            <a:picLocks noChangeAspect="1"/>
          </p:cNvPicPr>
          <p:nvPr/>
        </p:nvPicPr>
        <p:blipFill>
          <a:blip r:embed="rId3"/>
          <a:stretch>
            <a:fillRect/>
          </a:stretch>
        </p:blipFill>
        <p:spPr>
          <a:xfrm>
            <a:off x="6494768" y="1217717"/>
            <a:ext cx="6445313" cy="4489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980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055F-8334-3442-A647-16B02A778608}"/>
              </a:ext>
            </a:extLst>
          </p:cNvPr>
          <p:cNvSpPr>
            <a:spLocks noGrp="1"/>
          </p:cNvSpPr>
          <p:nvPr>
            <p:ph type="title"/>
          </p:nvPr>
        </p:nvSpPr>
        <p:spPr/>
        <p:txBody>
          <a:bodyPr/>
          <a:lstStyle/>
          <a:p>
            <a:r>
              <a:rPr lang="de-DE" smtClean="0"/>
              <a:t>Visueller Workflow-Designer &amp; Interaktiver Vorlageneditor</a:t>
            </a:r>
          </a:p>
        </p:txBody>
      </p:sp>
      <p:sp>
        <p:nvSpPr>
          <p:cNvPr id="5" name="Text Placeholder 4">
            <a:extLst>
              <a:ext uri="{FF2B5EF4-FFF2-40B4-BE49-F238E27FC236}">
                <a16:creationId xmlns:a16="http://schemas.microsoft.com/office/drawing/2014/main" id="{64C557CA-61C4-FE4C-8B99-FE03FE984E38}"/>
              </a:ext>
            </a:extLst>
          </p:cNvPr>
          <p:cNvSpPr>
            <a:spLocks noGrp="1"/>
          </p:cNvSpPr>
          <p:nvPr>
            <p:ph type="body" sz="quarter" idx="10"/>
          </p:nvPr>
        </p:nvSpPr>
        <p:spPr>
          <a:xfrm>
            <a:off x="681116" y="1370914"/>
            <a:ext cx="5597764" cy="4498975"/>
          </a:xfrm>
        </p:spPr>
        <p:txBody>
          <a:bodyPr>
            <a:normAutofit fontScale="92500" lnSpcReduction="10000"/>
          </a:bodyPr>
          <a:lstStyle/>
          <a:p>
            <a:pPr marL="0" indent="0">
              <a:lnSpc>
                <a:spcPct val="170000"/>
              </a:lnSpc>
              <a:buNone/>
            </a:pPr>
            <a:r>
              <a:rPr lang="de-DE" sz="1500" dirty="0">
                <a:solidFill>
                  <a:schemeClr val="accent3"/>
                </a:solidFill>
              </a:rPr>
              <a:t>Erstellen Sie werbewirksame E-Mail-Kampagnen, die für Mobilgeräte optimiert sind. Im interaktiven Vorlageneditor können Sie Farben und Schriften</a:t>
            </a:r>
            <a:r>
              <a:rPr lang="de-DE" dirty="0" smtClean="0"/>
              <a:t> </a:t>
            </a:r>
            <a:r>
              <a:rPr lang="de-DE" sz="1500" dirty="0">
                <a:solidFill>
                  <a:schemeClr val="accent3"/>
                </a:solidFill>
              </a:rPr>
              <a:t>anpassen und aus einer Bibliothek mit mehr als 500.000 Optionen kostenlose Stockfotos in hoher Qualität hinzufügen. Wählen Sie eine der 25 Beispielvorlagen aus oder importieren und bearbeiten Sie eigene HTML-Vorlagen mit dem WYSIWYG-Editor.</a:t>
            </a:r>
          </a:p>
          <a:p>
            <a:pPr marL="0" indent="0">
              <a:lnSpc>
                <a:spcPct val="170000"/>
              </a:lnSpc>
              <a:buNone/>
            </a:pPr>
            <a:r>
              <a:rPr lang="de-DE" sz="1500" dirty="0">
                <a:solidFill>
                  <a:schemeClr val="accent3"/>
                </a:solidFill>
              </a:rPr>
              <a:t>Richten Sie mit dem visuellen Workflow-Designer für Kampagnen angepasste Nurture-Streams ein, um Ihren Kommunikationsfluss grafisch darzustellen. Erstellen Sie vor dem Senden eine Vorschau Ihrer E-Mail-Kampagnen, wie sie auf Mobilgeräten und auf dem Desktop-PC aussehen. So stellen Sie sicher, dass Bilder und Inhalt perfekt dargestellt werden.</a:t>
            </a:r>
          </a:p>
        </p:txBody>
      </p:sp>
      <p:pic>
        <p:nvPicPr>
          <p:cNvPr id="6" name="Picture 5">
            <a:extLst>
              <a:ext uri="{FF2B5EF4-FFF2-40B4-BE49-F238E27FC236}">
                <a16:creationId xmlns:a16="http://schemas.microsoft.com/office/drawing/2014/main" id="{F366C90C-E90D-2143-8EA6-6BE892819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398" y="1031318"/>
            <a:ext cx="6420881" cy="5948401"/>
          </a:xfrm>
          <a:prstGeom prst="rect">
            <a:avLst/>
          </a:prstGeom>
        </p:spPr>
      </p:pic>
    </p:spTree>
    <p:extLst>
      <p:ext uri="{BB962C8B-B14F-4D97-AF65-F5344CB8AC3E}">
        <p14:creationId xmlns:p14="http://schemas.microsoft.com/office/powerpoint/2010/main" val="261265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055F-8334-3442-A647-16B02A778608}"/>
              </a:ext>
            </a:extLst>
          </p:cNvPr>
          <p:cNvSpPr>
            <a:spLocks noGrp="1"/>
          </p:cNvSpPr>
          <p:nvPr>
            <p:ph type="title"/>
          </p:nvPr>
        </p:nvSpPr>
        <p:spPr/>
        <p:txBody>
          <a:bodyPr/>
          <a:lstStyle/>
          <a:p>
            <a:r>
              <a:rPr lang="de-DE" dirty="0" smtClean="0"/>
              <a:t>Effektive Lead-Erfassung &amp; Optimales Lead Scoring und </a:t>
            </a:r>
            <a:r>
              <a:rPr lang="de-DE" dirty="0" err="1" smtClean="0"/>
              <a:t>Nurturing</a:t>
            </a:r>
            <a:endParaRPr lang="de-DE" dirty="0" smtClean="0"/>
          </a:p>
        </p:txBody>
      </p:sp>
      <p:sp>
        <p:nvSpPr>
          <p:cNvPr id="5" name="Text Placeholder 4">
            <a:extLst>
              <a:ext uri="{FF2B5EF4-FFF2-40B4-BE49-F238E27FC236}">
                <a16:creationId xmlns:a16="http://schemas.microsoft.com/office/drawing/2014/main" id="{64C557CA-61C4-FE4C-8B99-FE03FE984E38}"/>
              </a:ext>
            </a:extLst>
          </p:cNvPr>
          <p:cNvSpPr>
            <a:spLocks noGrp="1"/>
          </p:cNvSpPr>
          <p:nvPr>
            <p:ph type="body" sz="quarter" idx="10"/>
          </p:nvPr>
        </p:nvSpPr>
        <p:spPr>
          <a:xfrm>
            <a:off x="681116" y="1370914"/>
            <a:ext cx="5597764" cy="4498975"/>
          </a:xfrm>
        </p:spPr>
        <p:txBody>
          <a:bodyPr>
            <a:normAutofit fontScale="92500" lnSpcReduction="20000"/>
          </a:bodyPr>
          <a:lstStyle/>
          <a:p>
            <a:pPr marL="0" indent="0">
              <a:lnSpc>
                <a:spcPct val="190000"/>
              </a:lnSpc>
              <a:buNone/>
            </a:pPr>
            <a:r>
              <a:rPr lang="de-DE" sz="1500" dirty="0">
                <a:solidFill>
                  <a:schemeClr val="accent3"/>
                </a:solidFill>
              </a:rPr>
              <a:t>Erweitern Sie Ihren Kundenstamm mit effektiven Formularen und Umfragen für die Lead-Organisation, mit denen Kontakte und Antworten in Act! automatisch erfasst werden. Erweiterte Formulare und Umfragen ermöglichen weitere Aktionen in Act!. Benachrichtigen Sie Act! Nutzer und lassen Sie Act! Aktivitäten und Verkaufschancen automatisch erstellen, sobald Empfänger reagieren.</a:t>
            </a:r>
          </a:p>
          <a:p>
            <a:pPr marL="0" indent="0">
              <a:lnSpc>
                <a:spcPct val="190000"/>
              </a:lnSpc>
              <a:buNone/>
            </a:pPr>
            <a:r>
              <a:rPr lang="de-DE" sz="1500" dirty="0">
                <a:solidFill>
                  <a:schemeClr val="accent3"/>
                </a:solidFill>
              </a:rPr>
              <a:t>Nutzen Sie Lead Scoring für Kampagneninteraktionen, für Antworten in Umfragen und Webformularen und für Website-Interaktionen, um eine Liste mit den vielversprechendsten Interessenten zu erstellen. Priorisierte</a:t>
            </a:r>
            <a:r>
              <a:rPr lang="de-DE" dirty="0" smtClean="0"/>
              <a:t> </a:t>
            </a:r>
            <a:r>
              <a:rPr lang="de-DE" sz="1500" dirty="0">
                <a:solidFill>
                  <a:schemeClr val="accent3"/>
                </a:solidFill>
              </a:rPr>
              <a:t>Leads werden automatisch in Act! Gruppen verschoben, um Follow-up-Aktivitäten zu vereinfachen</a:t>
            </a:r>
            <a:r>
              <a:rPr lang="de-DE" sz="1500" dirty="0" smtClean="0">
                <a:solidFill>
                  <a:schemeClr val="accent3"/>
                </a:solidFill>
              </a:rPr>
              <a:t>.</a:t>
            </a:r>
            <a:endParaRPr lang="de-DE" sz="1500" dirty="0">
              <a:solidFill>
                <a:schemeClr val="accent3"/>
              </a:solidFill>
            </a:endParaRPr>
          </a:p>
        </p:txBody>
      </p:sp>
      <p:pic>
        <p:nvPicPr>
          <p:cNvPr id="4" name="Picture 3">
            <a:extLst>
              <a:ext uri="{FF2B5EF4-FFF2-40B4-BE49-F238E27FC236}">
                <a16:creationId xmlns:a16="http://schemas.microsoft.com/office/drawing/2014/main" id="{A6BFC296-05D4-7744-97C0-9D6C323BB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656" y="1261389"/>
            <a:ext cx="6850093" cy="4718024"/>
          </a:xfrm>
          <a:prstGeom prst="rect">
            <a:avLst/>
          </a:prstGeom>
        </p:spPr>
      </p:pic>
    </p:spTree>
    <p:extLst>
      <p:ext uri="{BB962C8B-B14F-4D97-AF65-F5344CB8AC3E}">
        <p14:creationId xmlns:p14="http://schemas.microsoft.com/office/powerpoint/2010/main" val="219793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055F-8334-3442-A647-16B02A778608}"/>
              </a:ext>
            </a:extLst>
          </p:cNvPr>
          <p:cNvSpPr>
            <a:spLocks noGrp="1"/>
          </p:cNvSpPr>
          <p:nvPr>
            <p:ph type="title"/>
          </p:nvPr>
        </p:nvSpPr>
        <p:spPr/>
        <p:txBody>
          <a:bodyPr/>
          <a:lstStyle/>
          <a:p>
            <a:r>
              <a:rPr lang="de-DE" smtClean="0"/>
              <a:t>Zeitsparender CRM-Workflow mit priorisierten Follow-ups</a:t>
            </a:r>
          </a:p>
        </p:txBody>
      </p:sp>
      <p:sp>
        <p:nvSpPr>
          <p:cNvPr id="5" name="Text Placeholder 4">
            <a:extLst>
              <a:ext uri="{FF2B5EF4-FFF2-40B4-BE49-F238E27FC236}">
                <a16:creationId xmlns:a16="http://schemas.microsoft.com/office/drawing/2014/main" id="{64C557CA-61C4-FE4C-8B99-FE03FE984E38}"/>
              </a:ext>
            </a:extLst>
          </p:cNvPr>
          <p:cNvSpPr>
            <a:spLocks noGrp="1"/>
          </p:cNvSpPr>
          <p:nvPr>
            <p:ph type="body" sz="quarter" idx="10"/>
          </p:nvPr>
        </p:nvSpPr>
        <p:spPr>
          <a:xfrm>
            <a:off x="559631" y="1181636"/>
            <a:ext cx="10902538" cy="4498975"/>
          </a:xfrm>
        </p:spPr>
        <p:txBody>
          <a:bodyPr>
            <a:normAutofit/>
          </a:bodyPr>
          <a:lstStyle/>
          <a:p>
            <a:pPr marL="0" indent="0">
              <a:lnSpc>
                <a:spcPct val="150000"/>
              </a:lnSpc>
              <a:buNone/>
            </a:pPr>
            <a:r>
              <a:rPr lang="de-DE" sz="1500" dirty="0">
                <a:solidFill>
                  <a:schemeClr val="accent3"/>
                </a:solidFill>
              </a:rPr>
              <a:t>Automatisieren Sie den Workflow zwischen Vertrieb und Marketing, um</a:t>
            </a:r>
            <a:r>
              <a:rPr lang="de-DE" dirty="0" smtClean="0"/>
              <a:t> </a:t>
            </a:r>
            <a:r>
              <a:rPr lang="de-DE" sz="1500" dirty="0">
                <a:solidFill>
                  <a:schemeClr val="accent3"/>
                </a:solidFill>
              </a:rPr>
              <a:t>die Anzahl der Interaktionen auf der Customer Journey zu maximieren. Act! Marketing Automation bringt Ihnen dank Echtzeit-Reaktionskennzahlen den Geschäftsabschluss Schritt für Schritt näher: Sie werden über neue Interessenten benachrichtigt und Follow-ups werden priorisiert.</a:t>
            </a:r>
            <a:r>
              <a:rPr lang="de-DE" dirty="0" smtClean="0"/>
              <a:t> </a:t>
            </a:r>
            <a:r>
              <a:rPr lang="de-DE" sz="1500" dirty="0">
                <a:solidFill>
                  <a:schemeClr val="accent3"/>
                </a:solidFill>
              </a:rPr>
              <a:t>Sie erhalten außerdem eine zusammenfassende Ansicht der Kundeninteraktionen in einer einzigen Lösung. Benachrichtigen Sie Act! Nutzer per E-Mail und lassen Sie Act! Aktivitäten und Verkaufschancen anhand der Kampagnen- und Website-Reaktionen oder ausgefüllter Lead-Formulare und -Umfragen automatisch erstellen.</a:t>
            </a:r>
          </a:p>
        </p:txBody>
      </p:sp>
      <p:cxnSp>
        <p:nvCxnSpPr>
          <p:cNvPr id="20" name="Curved Connector 19">
            <a:extLst>
              <a:ext uri="{FF2B5EF4-FFF2-40B4-BE49-F238E27FC236}">
                <a16:creationId xmlns:a16="http://schemas.microsoft.com/office/drawing/2014/main" id="{33D89CF6-7B9A-4B44-8650-4F854C911C24}"/>
              </a:ext>
            </a:extLst>
          </p:cNvPr>
          <p:cNvCxnSpPr>
            <a:cxnSpLocks/>
          </p:cNvCxnSpPr>
          <p:nvPr/>
        </p:nvCxnSpPr>
        <p:spPr>
          <a:xfrm rot="16200000" flipH="1">
            <a:off x="6126035" y="2635364"/>
            <a:ext cx="12700" cy="3101267"/>
          </a:xfrm>
          <a:prstGeom prst="curvedConnector3">
            <a:avLst>
              <a:gd name="adj1" fmla="val 14734291"/>
            </a:avLst>
          </a:prstGeom>
          <a:ln w="25400">
            <a:solidFill>
              <a:schemeClr val="accent5"/>
            </a:solidFill>
            <a:prstDash val="dash"/>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A750A604-A652-8740-A6C1-38EFB13F9ED4}"/>
              </a:ext>
            </a:extLst>
          </p:cNvPr>
          <p:cNvCxnSpPr>
            <a:cxnSpLocks/>
          </p:cNvCxnSpPr>
          <p:nvPr/>
        </p:nvCxnSpPr>
        <p:spPr>
          <a:xfrm rot="5400000" flipH="1" flipV="1">
            <a:off x="6096987" y="3889043"/>
            <a:ext cx="12700" cy="3101267"/>
          </a:xfrm>
          <a:prstGeom prst="curvedConnector3">
            <a:avLst>
              <a:gd name="adj1" fmla="val 13757142"/>
            </a:avLst>
          </a:prstGeom>
          <a:ln w="25400">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D24BBEA2-D949-BF4B-9590-E7A9F53C8BAC}"/>
              </a:ext>
            </a:extLst>
          </p:cNvPr>
          <p:cNvSpPr>
            <a:spLocks noChangeAspect="1"/>
          </p:cNvSpPr>
          <p:nvPr/>
        </p:nvSpPr>
        <p:spPr>
          <a:xfrm>
            <a:off x="3742747" y="4050281"/>
            <a:ext cx="1626035" cy="1630330"/>
          </a:xfrm>
          <a:prstGeom prst="ellipse">
            <a:avLst/>
          </a:prstGeom>
          <a:solidFill>
            <a:schemeClr val="accent3"/>
          </a:solidFill>
          <a:ln>
            <a:solidFill>
              <a:schemeClr val="accent5">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t>Vertrieb</a:t>
            </a:r>
          </a:p>
        </p:txBody>
      </p:sp>
      <p:sp>
        <p:nvSpPr>
          <p:cNvPr id="8" name="Oval 7">
            <a:extLst>
              <a:ext uri="{FF2B5EF4-FFF2-40B4-BE49-F238E27FC236}">
                <a16:creationId xmlns:a16="http://schemas.microsoft.com/office/drawing/2014/main" id="{46E11B60-B2BF-074E-9F8A-69BA383E488F}"/>
              </a:ext>
            </a:extLst>
          </p:cNvPr>
          <p:cNvSpPr>
            <a:spLocks noChangeAspect="1"/>
          </p:cNvSpPr>
          <p:nvPr/>
        </p:nvSpPr>
        <p:spPr>
          <a:xfrm>
            <a:off x="6844014" y="4050281"/>
            <a:ext cx="1626035" cy="1630330"/>
          </a:xfrm>
          <a:prstGeom prst="ellipse">
            <a:avLst/>
          </a:prstGeom>
          <a:solidFill>
            <a:schemeClr val="accent5"/>
          </a:solidFill>
          <a:ln>
            <a:solidFill>
              <a:schemeClr val="accent5">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t>Marketing</a:t>
            </a:r>
          </a:p>
        </p:txBody>
      </p:sp>
      <p:pic>
        <p:nvPicPr>
          <p:cNvPr id="6" name="Picture 5">
            <a:extLst>
              <a:ext uri="{FF2B5EF4-FFF2-40B4-BE49-F238E27FC236}">
                <a16:creationId xmlns:a16="http://schemas.microsoft.com/office/drawing/2014/main" id="{B2BA5CC9-7BD1-C041-90F7-C1F03ABA3F27}"/>
              </a:ext>
            </a:extLst>
          </p:cNvPr>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5074482" y="3849291"/>
            <a:ext cx="2057711" cy="2057711"/>
          </a:xfrm>
          <a:prstGeom prst="rect">
            <a:avLst/>
          </a:prstGeom>
        </p:spPr>
      </p:pic>
    </p:spTree>
    <p:extLst>
      <p:ext uri="{BB962C8B-B14F-4D97-AF65-F5344CB8AC3E}">
        <p14:creationId xmlns:p14="http://schemas.microsoft.com/office/powerpoint/2010/main" val="4283420531"/>
      </p:ext>
    </p:extLst>
  </p:cSld>
  <p:clrMapOvr>
    <a:masterClrMapping/>
  </p:clrMapOvr>
</p:sld>
</file>

<file path=ppt/theme/theme1.xml><?xml version="1.0" encoding="utf-8"?>
<a:theme xmlns:a="http://schemas.openxmlformats.org/drawingml/2006/main" name="Act! Theme">
  <a:themeElements>
    <a:clrScheme name="Swiftpage September 2017">
      <a:dk1>
        <a:srgbClr val="929289"/>
      </a:dk1>
      <a:lt1>
        <a:srgbClr val="FFFFFF"/>
      </a:lt1>
      <a:dk2>
        <a:srgbClr val="364550"/>
      </a:dk2>
      <a:lt2>
        <a:srgbClr val="FFFFFF"/>
      </a:lt2>
      <a:accent1>
        <a:srgbClr val="FE5000"/>
      </a:accent1>
      <a:accent2>
        <a:srgbClr val="364550"/>
      </a:accent2>
      <a:accent3>
        <a:srgbClr val="328BC3"/>
      </a:accent3>
      <a:accent4>
        <a:srgbClr val="09B3DB"/>
      </a:accent4>
      <a:accent5>
        <a:srgbClr val="00E4AB"/>
      </a:accent5>
      <a:accent6>
        <a:srgbClr val="C80954"/>
      </a:accent6>
      <a:hlink>
        <a:srgbClr val="FE5000"/>
      </a:hlink>
      <a:folHlink>
        <a:srgbClr val="09B3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normAutofit/>
      </a:bodyPr>
      <a:lstStyle>
        <a:defPPr>
          <a:defRPr dirty="0" smtClean="0">
            <a:solidFill>
              <a:srgbClr val="535353"/>
            </a:solidFill>
          </a:defRPr>
        </a:defPPr>
      </a:lstStyle>
    </a:txDef>
  </a:objectDefaults>
  <a:extraClrSchemeLst/>
  <a:extLst>
    <a:ext uri="{05A4C25C-085E-4340-85A3-A5531E510DB2}">
      <thm15:themeFamily xmlns:thm15="http://schemas.microsoft.com/office/thememl/2012/main" name="Act! Premium Onboarding Webcast_v20" id="{43C9410C-9241-294D-A661-6DB9D8BA92CE}" vid="{7BB35E32-03AB-0D4B-A53B-853A0084A0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iftpage Color Theme">
      <a:dk1>
        <a:sysClr val="windowText" lastClr="000000"/>
      </a:dk1>
      <a:lt1>
        <a:sysClr val="window" lastClr="FFFFFF"/>
      </a:lt1>
      <a:dk2>
        <a:srgbClr val="FE5000"/>
      </a:dk2>
      <a:lt2>
        <a:srgbClr val="EEEEEE"/>
      </a:lt2>
      <a:accent1>
        <a:srgbClr val="00DDDB"/>
      </a:accent1>
      <a:accent2>
        <a:srgbClr val="009CA6"/>
      </a:accent2>
      <a:accent3>
        <a:srgbClr val="006788"/>
      </a:accent3>
      <a:accent4>
        <a:srgbClr val="444444"/>
      </a:accent4>
      <a:accent5>
        <a:srgbClr val="666666"/>
      </a:accent5>
      <a:accent6>
        <a:srgbClr val="C0C0C0"/>
      </a:accent6>
      <a:hlink>
        <a:srgbClr val="00DDDB"/>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8480E2026A314F916B01C55D0F9B6D" ma:contentTypeVersion="" ma:contentTypeDescription="Create a new document." ma:contentTypeScope="" ma:versionID="d6ed54be2082d90991980822efbfb8bf">
  <xsd:schema xmlns:xsd="http://www.w3.org/2001/XMLSchema" xmlns:xs="http://www.w3.org/2001/XMLSchema" xmlns:p="http://schemas.microsoft.com/office/2006/metadata/properties" xmlns:ns1="http://schemas.microsoft.com/sharepoint/v3" targetNamespace="http://schemas.microsoft.com/office/2006/metadata/properties" ma:root="true" ma:fieldsID="71c3cda2c8b39f88eabd54cbf92a84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C7F4956-13CC-49AF-A270-5F870BB6A552}">
  <ds:schemaRefs>
    <ds:schemaRef ds:uri="http://schemas.microsoft.com/sharepoint/v3/contenttype/forms"/>
  </ds:schemaRefs>
</ds:datastoreItem>
</file>

<file path=customXml/itemProps2.xml><?xml version="1.0" encoding="utf-8"?>
<ds:datastoreItem xmlns:ds="http://schemas.openxmlformats.org/officeDocument/2006/customXml" ds:itemID="{3F23031F-2BD3-42D7-9BAD-48A06E6DD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DD08AC-C80D-46D7-96CF-8C4EEEE9DFE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sharepoint/v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What's New PPT_v20</Template>
  <TotalTime>68</TotalTime>
  <Words>641</Words>
  <Application>Microsoft Office PowerPoint</Application>
  <PresentationFormat>Widescreen</PresentationFormat>
  <Paragraphs>140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HelveticaNeueLT Std Thin</vt:lpstr>
      <vt:lpstr>Wingdings</vt:lpstr>
      <vt:lpstr>Act! Theme</vt:lpstr>
      <vt:lpstr>PowerPoint Presentation</vt:lpstr>
      <vt:lpstr>Marketing-Automatisierung – Definition</vt:lpstr>
      <vt:lpstr>Act! Marketing Automation – Einführung</vt:lpstr>
      <vt:lpstr>Act! Marketing Automation</vt:lpstr>
      <vt:lpstr>Wichtigste Features</vt:lpstr>
      <vt:lpstr>Umfassendes Management von Kampagnen</vt:lpstr>
      <vt:lpstr>Visueller Workflow-Designer &amp; Interaktiver Vorlageneditor</vt:lpstr>
      <vt:lpstr>Effektive Lead-Erfassung &amp; Optimales Lead Scoring und Nurturing</vt:lpstr>
      <vt:lpstr>Zeitsparender CRM-Workflow mit priorisierten Follow-ups</vt:lpstr>
      <vt:lpstr>Echtzeit-Reaktionskennzahlen &amp; Aussagekräftige Einblicke in Kunden</vt:lpstr>
      <vt:lpstr>Act! Marketing Automation – Pläne &amp; Preise</vt:lpstr>
      <vt:lpstr>Act! Marketing Automation Pläne – Features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Stephanie Spangler</dc:creator>
  <cp:keywords/>
  <dc:description/>
  <cp:lastModifiedBy>Jolene Blench</cp:lastModifiedBy>
  <cp:revision>430</cp:revision>
  <cp:lastPrinted>2017-03-01T23:37:53Z</cp:lastPrinted>
  <dcterms:created xsi:type="dcterms:W3CDTF">2017-09-14T23:54:11Z</dcterms:created>
  <dcterms:modified xsi:type="dcterms:W3CDTF">2018-11-27T12:52:36Z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0x010100EA8480E2026A314F916B01C55D0F9B6D</vt:lpwstr>
  </property>
</Properties>
</file>